
<file path=[Content_Types].xml><?xml version="1.0" encoding="utf-8"?>
<Types xmlns="http://schemas.openxmlformats.org/package/2006/content-types">
  <Default Extension="bmp" ContentType="image/bmp"/>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 id="2147483726" r:id="rId3"/>
    <p:sldMasterId id="2147483738" r:id="rId4"/>
    <p:sldMasterId id="2147483756" r:id="rId5"/>
    <p:sldMasterId id="2147483768" r:id="rId6"/>
  </p:sldMasterIdLst>
  <p:notesMasterIdLst>
    <p:notesMasterId r:id="rId46"/>
  </p:notesMasterIdLst>
  <p:sldIdLst>
    <p:sldId id="256" r:id="rId7"/>
    <p:sldId id="266" r:id="rId8"/>
    <p:sldId id="265" r:id="rId9"/>
    <p:sldId id="267" r:id="rId10"/>
    <p:sldId id="258" r:id="rId11"/>
    <p:sldId id="260" r:id="rId12"/>
    <p:sldId id="262" r:id="rId13"/>
    <p:sldId id="264" r:id="rId14"/>
    <p:sldId id="263" r:id="rId15"/>
    <p:sldId id="257" r:id="rId16"/>
    <p:sldId id="268" r:id="rId17"/>
    <p:sldId id="259" r:id="rId18"/>
    <p:sldId id="269" r:id="rId19"/>
    <p:sldId id="261"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fo Kateva" userId="43da80cde6600513" providerId="LiveId" clId="{CA600D17-1E6E-4B96-9859-8DA17FDB6BBF}"/>
    <pc:docChg chg="modSld">
      <pc:chgData name="Golfo Kateva" userId="43da80cde6600513" providerId="LiveId" clId="{CA600D17-1E6E-4B96-9859-8DA17FDB6BBF}" dt="2021-04-22T08:51:43.373" v="53" actId="20577"/>
      <pc:docMkLst>
        <pc:docMk/>
      </pc:docMkLst>
      <pc:sldChg chg="modSp mod">
        <pc:chgData name="Golfo Kateva" userId="43da80cde6600513" providerId="LiveId" clId="{CA600D17-1E6E-4B96-9859-8DA17FDB6BBF}" dt="2021-04-22T08:50:33.849" v="8" actId="20577"/>
        <pc:sldMkLst>
          <pc:docMk/>
          <pc:sldMk cId="2429094698" sldId="256"/>
        </pc:sldMkLst>
        <pc:spChg chg="mod">
          <ac:chgData name="Golfo Kateva" userId="43da80cde6600513" providerId="LiveId" clId="{CA600D17-1E6E-4B96-9859-8DA17FDB6BBF}" dt="2021-04-22T08:50:33.849" v="8" actId="20577"/>
          <ac:spMkLst>
            <pc:docMk/>
            <pc:sldMk cId="2429094698" sldId="256"/>
            <ac:spMk id="2" creationId="{DB794B33-9343-4A1B-ADCF-E0AFE6C49604}"/>
          </ac:spMkLst>
        </pc:spChg>
      </pc:sldChg>
      <pc:sldChg chg="modSp mod">
        <pc:chgData name="Golfo Kateva" userId="43da80cde6600513" providerId="LiveId" clId="{CA600D17-1E6E-4B96-9859-8DA17FDB6BBF}" dt="2021-04-22T08:50:48.612" v="17" actId="20577"/>
        <pc:sldMkLst>
          <pc:docMk/>
          <pc:sldMk cId="3574793842" sldId="263"/>
        </pc:sldMkLst>
        <pc:spChg chg="mod">
          <ac:chgData name="Golfo Kateva" userId="43da80cde6600513" providerId="LiveId" clId="{CA600D17-1E6E-4B96-9859-8DA17FDB6BBF}" dt="2021-04-22T08:50:48.612" v="17" actId="20577"/>
          <ac:spMkLst>
            <pc:docMk/>
            <pc:sldMk cId="3574793842" sldId="263"/>
            <ac:spMk id="2" creationId="{5CF6F0DC-EA6F-48DA-A79D-3E76171A65EF}"/>
          </ac:spMkLst>
        </pc:spChg>
      </pc:sldChg>
      <pc:sldChg chg="modSp mod">
        <pc:chgData name="Golfo Kateva" userId="43da80cde6600513" providerId="LiveId" clId="{CA600D17-1E6E-4B96-9859-8DA17FDB6BBF}" dt="2021-04-22T08:51:03.519" v="26" actId="20577"/>
        <pc:sldMkLst>
          <pc:docMk/>
          <pc:sldMk cId="793891985" sldId="271"/>
        </pc:sldMkLst>
        <pc:spChg chg="mod">
          <ac:chgData name="Golfo Kateva" userId="43da80cde6600513" providerId="LiveId" clId="{CA600D17-1E6E-4B96-9859-8DA17FDB6BBF}" dt="2021-04-22T08:51:03.519" v="26" actId="20577"/>
          <ac:spMkLst>
            <pc:docMk/>
            <pc:sldMk cId="793891985" sldId="271"/>
            <ac:spMk id="2" creationId="{A3CEE0F1-F5FF-4489-ABAC-B7E727E7AAAC}"/>
          </ac:spMkLst>
        </pc:spChg>
      </pc:sldChg>
      <pc:sldChg chg="modSp mod">
        <pc:chgData name="Golfo Kateva" userId="43da80cde6600513" providerId="LiveId" clId="{CA600D17-1E6E-4B96-9859-8DA17FDB6BBF}" dt="2021-04-22T08:51:15.281" v="35" actId="20577"/>
        <pc:sldMkLst>
          <pc:docMk/>
          <pc:sldMk cId="2761373547" sldId="278"/>
        </pc:sldMkLst>
        <pc:spChg chg="mod">
          <ac:chgData name="Golfo Kateva" userId="43da80cde6600513" providerId="LiveId" clId="{CA600D17-1E6E-4B96-9859-8DA17FDB6BBF}" dt="2021-04-22T08:51:15.281" v="35" actId="20577"/>
          <ac:spMkLst>
            <pc:docMk/>
            <pc:sldMk cId="2761373547" sldId="278"/>
            <ac:spMk id="3" creationId="{A5D4F801-0777-417C-AB4F-35FA270384BD}"/>
          </ac:spMkLst>
        </pc:spChg>
      </pc:sldChg>
      <pc:sldChg chg="modSp mod">
        <pc:chgData name="Golfo Kateva" userId="43da80cde6600513" providerId="LiveId" clId="{CA600D17-1E6E-4B96-9859-8DA17FDB6BBF}" dt="2021-04-22T08:51:28.160" v="44" actId="20577"/>
        <pc:sldMkLst>
          <pc:docMk/>
          <pc:sldMk cId="3565218650" sldId="283"/>
        </pc:sldMkLst>
        <pc:spChg chg="mod">
          <ac:chgData name="Golfo Kateva" userId="43da80cde6600513" providerId="LiveId" clId="{CA600D17-1E6E-4B96-9859-8DA17FDB6BBF}" dt="2021-04-22T08:51:28.160" v="44" actId="20577"/>
          <ac:spMkLst>
            <pc:docMk/>
            <pc:sldMk cId="3565218650" sldId="283"/>
            <ac:spMk id="2" creationId="{00000000-0000-0000-0000-000000000000}"/>
          </ac:spMkLst>
        </pc:spChg>
      </pc:sldChg>
      <pc:sldChg chg="modSp mod">
        <pc:chgData name="Golfo Kateva" userId="43da80cde6600513" providerId="LiveId" clId="{CA600D17-1E6E-4B96-9859-8DA17FDB6BBF}" dt="2021-04-22T08:51:43.373" v="53" actId="20577"/>
        <pc:sldMkLst>
          <pc:docMk/>
          <pc:sldMk cId="0" sldId="289"/>
        </pc:sldMkLst>
        <pc:spChg chg="mod">
          <ac:chgData name="Golfo Kateva" userId="43da80cde6600513" providerId="LiveId" clId="{CA600D17-1E6E-4B96-9859-8DA17FDB6BBF}" dt="2021-04-22T08:51:43.373" v="53" actId="20577"/>
          <ac:spMkLst>
            <pc:docMk/>
            <pc:sldMk cId="0" sldId="289"/>
            <ac:spMk id="2" creationId="{B135C497-5075-4EE2-A3EB-79CC22B919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621BF-BFEA-420D-AE22-66496C04ECBF}" type="datetimeFigureOut">
              <a:rPr lang="en-CY" smtClean="0"/>
              <a:t>04/22/2021</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87220-6CCE-4600-B110-FEA9E28CAC7F}" type="slidenum">
              <a:rPr lang="en-CY" smtClean="0"/>
              <a:t>‹#›</a:t>
            </a:fld>
            <a:endParaRPr lang="en-CY"/>
          </a:p>
        </p:txBody>
      </p:sp>
    </p:spTree>
    <p:extLst>
      <p:ext uri="{BB962C8B-B14F-4D97-AF65-F5344CB8AC3E}">
        <p14:creationId xmlns:p14="http://schemas.microsoft.com/office/powerpoint/2010/main" val="17660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B608C-1ABB-4FDE-AA3D-9117DE641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D8FB0-B623-4790-A949-826EE585E371}"/>
              </a:ext>
            </a:extLst>
          </p:cNvPr>
          <p:cNvSpPr txBox="1">
            <a:spLocks noGrp="1"/>
          </p:cNvSpPr>
          <p:nvPr>
            <p:ph type="body" sz="quarter" idx="1"/>
          </p:nvPr>
        </p:nvSpPr>
        <p:spPr/>
        <p:txBody>
          <a:bodyPr/>
          <a:lstStyle/>
          <a:p>
            <a:endParaRPr lang="en-CY"/>
          </a:p>
        </p:txBody>
      </p:sp>
      <p:sp>
        <p:nvSpPr>
          <p:cNvPr id="4" name="Slide Number Placeholder 3">
            <a:extLst>
              <a:ext uri="{FF2B5EF4-FFF2-40B4-BE49-F238E27FC236}">
                <a16:creationId xmlns:a16="http://schemas.microsoft.com/office/drawing/2014/main" id="{BA567840-510B-45BA-962A-1441B2688D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DAE0F4A3-7571-4BC9-8B83-C41FCCB652F0}" type="slidenum">
              <a:rPr kumimoji="0" lang="en-US" sz="1200" b="0" i="0" u="none" strike="noStrike" kern="1200" cap="none" spc="0" normalizeH="0" baseline="0" noProof="0" smtClean="0">
                <a:ln>
                  <a:noFill/>
                </a:ln>
                <a:solidFill>
                  <a:srgbClr val="4D3E2F"/>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34</a:t>
            </a:fld>
            <a:endParaRPr kumimoji="0" lang="en-US" sz="1200" b="0" i="0" u="none" strike="noStrike" kern="1200" cap="none" spc="0" normalizeH="0" baseline="0" noProof="0">
              <a:ln>
                <a:noFill/>
              </a:ln>
              <a:solidFill>
                <a:srgbClr val="4D3E2F"/>
              </a:solidFill>
              <a:effectLst/>
              <a:uLnTx/>
              <a:uFillTx/>
              <a:latin typeface="Corbe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bmp"/><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bmp"/><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6.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a:xfrm>
            <a:off x="2692397" y="5037663"/>
            <a:ext cx="5214635" cy="279400"/>
          </a:xfrm>
        </p:spPr>
        <p:txBody>
          <a:bodyPr/>
          <a:lstStyle/>
          <a:p>
            <a:endParaRPr lang="x-none"/>
          </a:p>
        </p:txBody>
      </p:sp>
      <p:sp>
        <p:nvSpPr>
          <p:cNvPr id="6" name="Slide Number Placeholder 5"/>
          <p:cNvSpPr>
            <a:spLocks noGrp="1"/>
          </p:cNvSpPr>
          <p:nvPr>
            <p:ph type="sldNum" sz="quarter" idx="12"/>
          </p:nvPr>
        </p:nvSpPr>
        <p:spPr>
          <a:xfrm>
            <a:off x="8956900" y="5037663"/>
            <a:ext cx="551167" cy="279400"/>
          </a:xfrm>
        </p:spPr>
        <p:txBody>
          <a:bodyPr/>
          <a:lstStyle/>
          <a:p>
            <a:fld id="{5AA038B7-2854-43FF-BC1F-72C5A0B3947C}" type="slidenum">
              <a:rPr lang="x-none" smtClean="0"/>
              <a:t>‹#›</a:t>
            </a:fld>
            <a:endParaRPr lang="x-non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225759"/>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B6501-D01F-4142-8DB8-2B618DE78F8C}" type="datetimeFigureOut">
              <a:rPr lang="x-none" smtClean="0"/>
              <a:t>04/22/2021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AA038B7-2854-43FF-BC1F-72C5A0B3947C}" type="slidenum">
              <a:rPr lang="x-none" smtClean="0"/>
              <a:t>‹#›</a:t>
            </a:fld>
            <a:endParaRPr lang="x-none"/>
          </a:p>
        </p:txBody>
      </p:sp>
    </p:spTree>
    <p:extLst>
      <p:ext uri="{BB962C8B-B14F-4D97-AF65-F5344CB8AC3E}">
        <p14:creationId xmlns:p14="http://schemas.microsoft.com/office/powerpoint/2010/main" val="4176443532"/>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759907"/>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311554"/>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spTree>
    <p:extLst>
      <p:ext uri="{BB962C8B-B14F-4D97-AF65-F5344CB8AC3E}">
        <p14:creationId xmlns:p14="http://schemas.microsoft.com/office/powerpoint/2010/main" val="4045945249"/>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93842"/>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463367"/>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904086"/>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294911"/>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9308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7291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spTree>
    <p:extLst>
      <p:ext uri="{BB962C8B-B14F-4D97-AF65-F5344CB8AC3E}">
        <p14:creationId xmlns:p14="http://schemas.microsoft.com/office/powerpoint/2010/main" val="4267917862"/>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548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1358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95252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54621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7254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88750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78526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2946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090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6578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B6501-D01F-4142-8DB8-2B618DE78F8C}" type="datetimeFigureOut">
              <a:rPr lang="x-none" smtClean="0"/>
              <a:t>04/22/2021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AA038B7-2854-43FF-BC1F-72C5A0B3947C}" type="slidenum">
              <a:rPr lang="x-none" smtClean="0"/>
              <a:t>‹#›</a:t>
            </a:fld>
            <a:endParaRPr lang="x-non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583799"/>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7225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52822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4000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49796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92091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7716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7638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8873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6305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428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B6501-D01F-4142-8DB8-2B618DE78F8C}" type="datetimeFigureOut">
              <a:rPr lang="x-none" smtClean="0"/>
              <a:t>04/22/2021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AA038B7-2854-43FF-BC1F-72C5A0B3947C}" type="slidenum">
              <a:rPr lang="x-none" smtClean="0"/>
              <a:t>‹#›</a:t>
            </a:fld>
            <a:endParaRPr lang="x-none"/>
          </a:p>
        </p:txBody>
      </p:sp>
    </p:spTree>
    <p:extLst>
      <p:ext uri="{BB962C8B-B14F-4D97-AF65-F5344CB8AC3E}">
        <p14:creationId xmlns:p14="http://schemas.microsoft.com/office/powerpoint/2010/main" val="4159960106"/>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682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8714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38228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95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4/22/2021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8944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4/22/2021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6704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FD12DEBA-F9EF-44DD-AFD1-3980DDD13302}"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820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spTree>
    <p:extLst>
      <p:ext uri="{BB962C8B-B14F-4D97-AF65-F5344CB8AC3E}">
        <p14:creationId xmlns:p14="http://schemas.microsoft.com/office/powerpoint/2010/main" val="18356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177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6AEDE5-340F-4848-86C0-4D816D1DF0F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12DEBA-F9EF-44DD-AFD1-3980DDD13302}" type="slidenum">
              <a:rPr lang="el-GR" smtClean="0"/>
              <a:t>‹#›</a:t>
            </a:fld>
            <a:endParaRPr lang="el-GR"/>
          </a:p>
        </p:txBody>
      </p:sp>
    </p:spTree>
    <p:extLst>
      <p:ext uri="{BB962C8B-B14F-4D97-AF65-F5344CB8AC3E}">
        <p14:creationId xmlns:p14="http://schemas.microsoft.com/office/powerpoint/2010/main" val="417944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B6501-D01F-4142-8DB8-2B618DE78F8C}" type="datetimeFigureOut">
              <a:rPr lang="x-none" smtClean="0"/>
              <a:t>04/22/2021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AA038B7-2854-43FF-BC1F-72C5A0B3947C}" type="slidenum">
              <a:rPr lang="x-none" smtClean="0"/>
              <a:t>‹#›</a:t>
            </a:fld>
            <a:endParaRPr lang="x-non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183524"/>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6AEDE5-340F-4848-86C0-4D816D1DF0FF}" type="datetimeFigureOut">
              <a:rPr lang="el-GR" smtClean="0"/>
              <a:t>22/4/2021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D12DEBA-F9EF-44DD-AFD1-3980DDD13302}"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224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6AEDE5-340F-4848-86C0-4D816D1DF0FF}" type="datetimeFigureOut">
              <a:rPr lang="el-GR" smtClean="0"/>
              <a:t>22/4/2021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D12DEBA-F9EF-44DD-AFD1-3980DDD13302}"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827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AEDE5-340F-4848-86C0-4D816D1DF0FF}" type="datetimeFigureOut">
              <a:rPr lang="el-GR" smtClean="0"/>
              <a:t>22/4/2021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D12DEBA-F9EF-44DD-AFD1-3980DDD13302}" type="slidenum">
              <a:rPr lang="el-GR" smtClean="0"/>
              <a:t>‹#›</a:t>
            </a:fld>
            <a:endParaRPr lang="el-GR"/>
          </a:p>
        </p:txBody>
      </p:sp>
    </p:spTree>
    <p:extLst>
      <p:ext uri="{BB962C8B-B14F-4D97-AF65-F5344CB8AC3E}">
        <p14:creationId xmlns:p14="http://schemas.microsoft.com/office/powerpoint/2010/main" val="252011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6AEDE5-340F-4848-86C0-4D816D1DF0F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12DEBA-F9EF-44DD-AFD1-3980DDD13302}"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345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6AEDE5-340F-4848-86C0-4D816D1DF0F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12DEBA-F9EF-44DD-AFD1-3980DDD13302}" type="slidenum">
              <a:rPr lang="el-GR" smtClean="0"/>
              <a:t>‹#›</a:t>
            </a:fld>
            <a:endParaRPr lang="el-GR"/>
          </a:p>
        </p:txBody>
      </p:sp>
    </p:spTree>
    <p:extLst>
      <p:ext uri="{BB962C8B-B14F-4D97-AF65-F5344CB8AC3E}">
        <p14:creationId xmlns:p14="http://schemas.microsoft.com/office/powerpoint/2010/main" val="3571021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6AEDE5-340F-4848-86C0-4D816D1DF0F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12DEBA-F9EF-44DD-AFD1-3980DDD13302}" type="slidenum">
              <a:rPr lang="el-GR" smtClean="0"/>
              <a:t>‹#›</a:t>
            </a:fld>
            <a:endParaRPr lang="el-GR"/>
          </a:p>
        </p:txBody>
      </p:sp>
    </p:spTree>
    <p:extLst>
      <p:ext uri="{BB962C8B-B14F-4D97-AF65-F5344CB8AC3E}">
        <p14:creationId xmlns:p14="http://schemas.microsoft.com/office/powerpoint/2010/main" val="394970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49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031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spTree>
    <p:extLst>
      <p:ext uri="{BB962C8B-B14F-4D97-AF65-F5344CB8AC3E}">
        <p14:creationId xmlns:p14="http://schemas.microsoft.com/office/powerpoint/2010/main" val="2584659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06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B6501-D01F-4142-8DB8-2B618DE78F8C}" type="datetimeFigureOut">
              <a:rPr lang="x-none" smtClean="0"/>
              <a:t>04/22/2021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5AA038B7-2854-43FF-BC1F-72C5A0B3947C}" type="slidenum">
              <a:rPr lang="x-none" smtClean="0"/>
              <a:t>‹#›</a:t>
            </a:fld>
            <a:endParaRPr lang="x-non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494625"/>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0971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003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AEDE5-340F-4848-86C0-4D816D1DF0F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12DEBA-F9EF-44DD-AFD1-3980DDD13302}"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985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35BBBFE6-8E16-4EBB-ADFC-8F52F6B1CD0D}" type="datetimeFigureOut">
              <a:rPr lang="el-GR" smtClean="0"/>
              <a:t>22/4/2021</a:t>
            </a:fld>
            <a:endParaRPr lang="el-G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120482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768291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35BBBFE6-8E16-4EBB-ADFC-8F52F6B1CD0D}" type="datetimeFigureOut">
              <a:rPr lang="el-GR" smtClean="0"/>
              <a:t>22/4/2021</a:t>
            </a:fld>
            <a:endParaRPr lang="el-GR"/>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l-GR"/>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1920609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2818417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l-G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344840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l-G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1453122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l-G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147105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B6501-D01F-4142-8DB8-2B618DE78F8C}" type="datetimeFigureOut">
              <a:rPr lang="x-none" smtClean="0"/>
              <a:t>04/22/2021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5AA038B7-2854-43FF-BC1F-72C5A0B3947C}" type="slidenum">
              <a:rPr lang="x-none" smtClean="0"/>
              <a:t>‹#›</a:t>
            </a:fld>
            <a:endParaRPr lang="x-none"/>
          </a:p>
        </p:txBody>
      </p:sp>
    </p:spTree>
    <p:extLst>
      <p:ext uri="{BB962C8B-B14F-4D97-AF65-F5344CB8AC3E}">
        <p14:creationId xmlns:p14="http://schemas.microsoft.com/office/powerpoint/2010/main" val="1326895379"/>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05F2FB6-3811-448D-A653-49DC4ED097A4}" type="slidenum">
              <a:rPr lang="el-GR" smtClean="0"/>
              <a:t>‹#›</a:t>
            </a:fld>
            <a:endParaRPr lang="el-GR"/>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0072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35BBBFE6-8E16-4EBB-ADFC-8F52F6B1CD0D}" type="datetimeFigureOut">
              <a:rPr lang="el-GR" smtClean="0"/>
              <a:t>22/4/2021</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1867111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31902266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5BBBFE6-8E16-4EBB-ADFC-8F52F6B1CD0D}" type="datetimeFigureOut">
              <a:rPr lang="el-GR" smtClean="0"/>
              <a:t>22/4/2021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2190304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F427CE3-5573-4D56-B49A-1AB5BE2A4345}"/>
              </a:ext>
            </a:extLst>
          </p:cNvPr>
          <p:cNvSpPr/>
          <p:nvPr/>
        </p:nvSpPr>
        <p:spPr>
          <a:xfrm>
            <a:off x="1600200" y="0"/>
            <a:ext cx="5029200" cy="5943600"/>
          </a:xfrm>
          <a:prstGeom prst="rect">
            <a:avLst/>
          </a:prstGeom>
          <a:solidFill>
            <a:srgbClr val="687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574070BE-2490-43F2-9AC7-A09891194F44}"/>
              </a:ext>
            </a:extLst>
          </p:cNvPr>
          <p:cNvSpPr txBox="1">
            <a:spLocks noGrp="1"/>
          </p:cNvSpPr>
          <p:nvPr>
            <p:ph type="ctrTitle"/>
          </p:nvPr>
        </p:nvSpPr>
        <p:spPr>
          <a:xfrm>
            <a:off x="1751780" y="3019705"/>
            <a:ext cx="4846320" cy="2387598"/>
          </a:xfrm>
        </p:spPr>
        <p:txBody>
          <a:bodyPr/>
          <a:lstStyle>
            <a:lvl1pPr>
              <a:lnSpc>
                <a:spcPct val="90000"/>
              </a:lnSpc>
              <a:defRPr sz="48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AF0E336D-4C38-48F1-83DB-CA992F0F8B33}"/>
              </a:ext>
            </a:extLst>
          </p:cNvPr>
          <p:cNvSpPr txBox="1">
            <a:spLocks noGrp="1"/>
          </p:cNvSpPr>
          <p:nvPr>
            <p:ph type="subTitle" idx="1"/>
          </p:nvPr>
        </p:nvSpPr>
        <p:spPr>
          <a:xfrm>
            <a:off x="1751780" y="5381893"/>
            <a:ext cx="4846320" cy="448056"/>
          </a:xfrm>
        </p:spPr>
        <p:txBody>
          <a:bodyPr/>
          <a:lstStyle>
            <a:lvl1pPr marL="0" indent="0">
              <a:spcBef>
                <a:spcPts val="0"/>
              </a:spcBef>
              <a:buNone/>
              <a:defRPr sz="1800">
                <a:solidFill>
                  <a:srgbClr val="FFFFFF"/>
                </a:solidFill>
              </a:defRPr>
            </a:lvl1pPr>
          </a:lstStyle>
          <a:p>
            <a:pPr lvl="0"/>
            <a:r>
              <a:rPr lang="en-US"/>
              <a:t>Click to edit Master subtitle style</a:t>
            </a:r>
          </a:p>
        </p:txBody>
      </p:sp>
      <p:pic>
        <p:nvPicPr>
          <p:cNvPr id="5" name="Picture 7" descr="Puffy white clouds in deep blue sky">
            <a:extLst>
              <a:ext uri="{FF2B5EF4-FFF2-40B4-BE49-F238E27FC236}">
                <a16:creationId xmlns:a16="http://schemas.microsoft.com/office/drawing/2014/main" id="{0DCD66AB-42BB-45B5-AA37-AEFC1F9B6176}"/>
              </a:ext>
            </a:extLst>
          </p:cNvPr>
          <p:cNvPicPr>
            <a:picLocks noChangeAspect="1"/>
          </p:cNvPicPr>
          <p:nvPr/>
        </p:nvPicPr>
        <p:blipFill>
          <a:blip r:embed="rId2"/>
          <a:srcRect/>
          <a:stretch>
            <a:fillRect/>
          </a:stretch>
        </p:blipFill>
        <p:spPr>
          <a:xfrm>
            <a:off x="0" y="2057400"/>
            <a:ext cx="1490472" cy="3886200"/>
          </a:xfrm>
          <a:prstGeom prst="rect">
            <a:avLst/>
          </a:prstGeom>
          <a:noFill/>
          <a:ln cap="flat">
            <a:noFill/>
          </a:ln>
        </p:spPr>
      </p:pic>
      <p:pic>
        <p:nvPicPr>
          <p:cNvPr id="6" name="Picture 9" descr="Closeup of plant shoot">
            <a:extLst>
              <a:ext uri="{FF2B5EF4-FFF2-40B4-BE49-F238E27FC236}">
                <a16:creationId xmlns:a16="http://schemas.microsoft.com/office/drawing/2014/main" id="{45B3BCC6-EDB6-4E04-8377-7D47C989AD75}"/>
              </a:ext>
            </a:extLst>
          </p:cNvPr>
          <p:cNvPicPr>
            <a:picLocks noChangeAspect="1"/>
          </p:cNvPicPr>
          <p:nvPr/>
        </p:nvPicPr>
        <p:blipFill>
          <a:blip r:embed="rId3"/>
          <a:srcRect/>
          <a:stretch>
            <a:fillRect/>
          </a:stretch>
        </p:blipFill>
        <p:spPr>
          <a:xfrm>
            <a:off x="6739128" y="2057400"/>
            <a:ext cx="2060764" cy="3886200"/>
          </a:xfrm>
          <a:prstGeom prst="rect">
            <a:avLst/>
          </a:prstGeom>
          <a:noFill/>
          <a:ln cap="flat">
            <a:noFill/>
          </a:ln>
        </p:spPr>
      </p:pic>
      <p:pic>
        <p:nvPicPr>
          <p:cNvPr id="7" name="Picture 10" descr="Waves">
            <a:extLst>
              <a:ext uri="{FF2B5EF4-FFF2-40B4-BE49-F238E27FC236}">
                <a16:creationId xmlns:a16="http://schemas.microsoft.com/office/drawing/2014/main" id="{4ED395CF-E4D4-4FC2-B550-E56A54B67D31}"/>
              </a:ext>
            </a:extLst>
          </p:cNvPr>
          <p:cNvPicPr>
            <a:picLocks noChangeAspect="1"/>
          </p:cNvPicPr>
          <p:nvPr/>
        </p:nvPicPr>
        <p:blipFill>
          <a:blip r:embed="rId4"/>
          <a:srcRect/>
          <a:stretch>
            <a:fillRect/>
          </a:stretch>
        </p:blipFill>
        <p:spPr>
          <a:xfrm>
            <a:off x="8909620" y="2057400"/>
            <a:ext cx="3282696" cy="3886200"/>
          </a:xfrm>
          <a:prstGeom prst="rect">
            <a:avLst/>
          </a:prstGeom>
          <a:noFill/>
          <a:ln cap="flat">
            <a:noFill/>
          </a:ln>
        </p:spPr>
      </p:pic>
    </p:spTree>
    <p:extLst>
      <p:ext uri="{BB962C8B-B14F-4D97-AF65-F5344CB8AC3E}">
        <p14:creationId xmlns:p14="http://schemas.microsoft.com/office/powerpoint/2010/main" val="1092222155"/>
      </p:ext>
    </p:extLst>
  </p:cSld>
  <p:clrMapOvr>
    <a:masterClrMapping/>
  </p:clrMapOvr>
  <p:transition spd="med">
    <p:fade/>
  </p:transition>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23B0-4C84-4C71-82D5-9BC690DD8BF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3D386E6-90EF-44FF-B98E-CB34B96C1FB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AE5CBFE-F56E-4DF9-AA12-5E50443F8989}"/>
              </a:ext>
            </a:extLst>
          </p:cNvPr>
          <p:cNvSpPr txBox="1">
            <a:spLocks noGrp="1"/>
          </p:cNvSpPr>
          <p:nvPr>
            <p:ph type="sldNum" sz="quarter" idx="8"/>
          </p:nvPr>
        </p:nvSpPr>
        <p:spPr/>
        <p:txBody>
          <a:bodyPr/>
          <a:lstStyle>
            <a:lvl1pPr>
              <a:defRPr lang="en-CY"/>
            </a:lvl1pPr>
          </a:lstStyle>
          <a:p>
            <a:pPr lvl="0"/>
            <a:fld id="{15D9BE79-6443-4FD4-9B78-E7E46F23735D}" type="slidenum">
              <a:t>‹#›</a:t>
            </a:fld>
            <a:endParaRPr lang="en-CY"/>
          </a:p>
        </p:txBody>
      </p:sp>
      <p:sp>
        <p:nvSpPr>
          <p:cNvPr id="5" name="Date Placeholder 3">
            <a:extLst>
              <a:ext uri="{FF2B5EF4-FFF2-40B4-BE49-F238E27FC236}">
                <a16:creationId xmlns:a16="http://schemas.microsoft.com/office/drawing/2014/main" id="{E9B93D95-65E3-4DBA-B3BE-0E6A8C01A1A9}"/>
              </a:ext>
            </a:extLst>
          </p:cNvPr>
          <p:cNvSpPr txBox="1">
            <a:spLocks noGrp="1"/>
          </p:cNvSpPr>
          <p:nvPr>
            <p:ph type="dt" sz="half" idx="7"/>
          </p:nvPr>
        </p:nvSpPr>
        <p:spPr/>
        <p:txBody>
          <a:bodyPr/>
          <a:lstStyle>
            <a:lvl1pPr>
              <a:defRPr/>
            </a:lvl1pPr>
          </a:lstStyle>
          <a:p>
            <a:pPr lvl="0"/>
            <a:fld id="{956EDDC7-27F1-4C1D-AFF8-FA09CC6B386E}" type="datetime1">
              <a:rPr lang="en-US"/>
              <a:pPr lvl="0"/>
              <a:t>4/22/2021</a:t>
            </a:fld>
            <a:endParaRPr lang="en-US"/>
          </a:p>
        </p:txBody>
      </p:sp>
      <p:sp>
        <p:nvSpPr>
          <p:cNvPr id="6" name="Footer Placeholder 4">
            <a:extLst>
              <a:ext uri="{FF2B5EF4-FFF2-40B4-BE49-F238E27FC236}">
                <a16:creationId xmlns:a16="http://schemas.microsoft.com/office/drawing/2014/main" id="{A47F5FBB-1655-4DB5-8E1C-42A60D8BAFD7}"/>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3063672836"/>
      </p:ext>
    </p:extLst>
  </p:cSld>
  <p:clrMapOvr>
    <a:masterClrMapping/>
  </p:clrMapOvr>
  <p:transition spd="med">
    <p:fade/>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26D511D-C252-47C1-9AC2-6B010B5DDDAD}"/>
              </a:ext>
            </a:extLst>
          </p:cNvPr>
          <p:cNvSpPr/>
          <p:nvPr/>
        </p:nvSpPr>
        <p:spPr>
          <a:xfrm>
            <a:off x="1600200" y="2059146"/>
            <a:ext cx="7199692" cy="3886200"/>
          </a:xfrm>
          <a:prstGeom prst="rect">
            <a:avLst/>
          </a:prstGeom>
          <a:solidFill>
            <a:srgbClr val="687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532D7FF2-AE06-460C-BD76-CB123AAFA49B}"/>
              </a:ext>
            </a:extLst>
          </p:cNvPr>
          <p:cNvSpPr txBox="1">
            <a:spLocks noGrp="1"/>
          </p:cNvSpPr>
          <p:nvPr>
            <p:ph type="title"/>
          </p:nvPr>
        </p:nvSpPr>
        <p:spPr>
          <a:xfrm>
            <a:off x="1751780" y="2263917"/>
            <a:ext cx="6949440" cy="3143396"/>
          </a:xfrm>
        </p:spPr>
        <p:txBody>
          <a:bodyPr/>
          <a:lstStyle>
            <a:lvl1pPr>
              <a:defRPr sz="6000">
                <a:solidFill>
                  <a:srgbClr val="FFFFFF"/>
                </a:solidFill>
              </a:defRPr>
            </a:lvl1pPr>
          </a:lstStyle>
          <a:p>
            <a:pPr lvl="0"/>
            <a:r>
              <a:rPr lang="en-US"/>
              <a:t>Click to edit Master title style</a:t>
            </a:r>
          </a:p>
        </p:txBody>
      </p:sp>
      <p:sp>
        <p:nvSpPr>
          <p:cNvPr id="4" name="Text Placeholder 2">
            <a:extLst>
              <a:ext uri="{FF2B5EF4-FFF2-40B4-BE49-F238E27FC236}">
                <a16:creationId xmlns:a16="http://schemas.microsoft.com/office/drawing/2014/main" id="{F6463052-933C-4B64-81F3-AA5DDCAAAC2D}"/>
              </a:ext>
            </a:extLst>
          </p:cNvPr>
          <p:cNvSpPr txBox="1">
            <a:spLocks noGrp="1"/>
          </p:cNvSpPr>
          <p:nvPr>
            <p:ph type="body" idx="1"/>
          </p:nvPr>
        </p:nvSpPr>
        <p:spPr>
          <a:xfrm>
            <a:off x="1751780" y="5381893"/>
            <a:ext cx="6949440" cy="449519"/>
          </a:xfrm>
        </p:spPr>
        <p:txBody>
          <a:bodyPr/>
          <a:lstStyle>
            <a:lvl1pPr marL="0" indent="0">
              <a:spcBef>
                <a:spcPts val="0"/>
              </a:spcBef>
              <a:buNone/>
              <a:defRPr sz="2400">
                <a:solidFill>
                  <a:srgbClr val="FFFFFF"/>
                </a:solidFill>
              </a:defRPr>
            </a:lvl1pPr>
          </a:lstStyle>
          <a:p>
            <a:pPr lvl="0"/>
            <a:r>
              <a:rPr lang="en-US"/>
              <a:t>Click to edit Master text styles</a:t>
            </a:r>
          </a:p>
        </p:txBody>
      </p:sp>
      <p:pic>
        <p:nvPicPr>
          <p:cNvPr id="5" name="Picture 10" descr="Closeup of green plants">
            <a:extLst>
              <a:ext uri="{FF2B5EF4-FFF2-40B4-BE49-F238E27FC236}">
                <a16:creationId xmlns:a16="http://schemas.microsoft.com/office/drawing/2014/main" id="{CFAA5654-655F-44AF-8447-4283EF7608BE}"/>
              </a:ext>
            </a:extLst>
          </p:cNvPr>
          <p:cNvPicPr>
            <a:picLocks noChangeAspect="1"/>
          </p:cNvPicPr>
          <p:nvPr/>
        </p:nvPicPr>
        <p:blipFill>
          <a:blip r:embed="rId2"/>
          <a:srcRect/>
          <a:stretch>
            <a:fillRect/>
          </a:stretch>
        </p:blipFill>
        <p:spPr>
          <a:xfrm>
            <a:off x="0" y="2059146"/>
            <a:ext cx="1490472" cy="3886200"/>
          </a:xfrm>
          <a:prstGeom prst="rect">
            <a:avLst/>
          </a:prstGeom>
          <a:noFill/>
          <a:ln cap="flat">
            <a:noFill/>
          </a:ln>
        </p:spPr>
      </p:pic>
      <p:pic>
        <p:nvPicPr>
          <p:cNvPr id="6" name="Picture 8" descr="Waves">
            <a:extLst>
              <a:ext uri="{FF2B5EF4-FFF2-40B4-BE49-F238E27FC236}">
                <a16:creationId xmlns:a16="http://schemas.microsoft.com/office/drawing/2014/main" id="{1E8FFDAA-710C-4118-95DB-7D71E7FB1352}"/>
              </a:ext>
            </a:extLst>
          </p:cNvPr>
          <p:cNvPicPr>
            <a:picLocks noChangeAspect="1"/>
          </p:cNvPicPr>
          <p:nvPr/>
        </p:nvPicPr>
        <p:blipFill>
          <a:blip r:embed="rId3"/>
          <a:srcRect/>
          <a:stretch>
            <a:fillRect/>
          </a:stretch>
        </p:blipFill>
        <p:spPr>
          <a:xfrm>
            <a:off x="8909620" y="2059146"/>
            <a:ext cx="3282696" cy="3886200"/>
          </a:xfrm>
          <a:prstGeom prst="rect">
            <a:avLst/>
          </a:prstGeom>
          <a:noFill/>
          <a:ln cap="flat">
            <a:noFill/>
          </a:ln>
        </p:spPr>
      </p:pic>
    </p:spTree>
    <p:extLst>
      <p:ext uri="{BB962C8B-B14F-4D97-AF65-F5344CB8AC3E}">
        <p14:creationId xmlns:p14="http://schemas.microsoft.com/office/powerpoint/2010/main" val="2955574876"/>
      </p:ext>
    </p:extLst>
  </p:cSld>
  <p:clrMapOvr>
    <a:masterClrMapping/>
  </p:clrMapOvr>
  <p:transition spd="med">
    <p:fade/>
  </p:transition>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FB84-9A46-46B6-862C-4C2BB163432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35890D1-AF99-465E-851C-1D794CADFEF7}"/>
              </a:ext>
            </a:extLst>
          </p:cNvPr>
          <p:cNvSpPr txBox="1">
            <a:spLocks noGrp="1"/>
          </p:cNvSpPr>
          <p:nvPr>
            <p:ph idx="1"/>
          </p:nvPr>
        </p:nvSpPr>
        <p:spPr>
          <a:xfrm>
            <a:off x="1409703" y="1556281"/>
            <a:ext cx="4610103" cy="4620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81153A-F85C-4AC6-995C-209B199AEFDE}"/>
              </a:ext>
            </a:extLst>
          </p:cNvPr>
          <p:cNvSpPr txBox="1">
            <a:spLocks noGrp="1"/>
          </p:cNvSpPr>
          <p:nvPr>
            <p:ph idx="2"/>
          </p:nvPr>
        </p:nvSpPr>
        <p:spPr>
          <a:xfrm>
            <a:off x="6172200" y="1556281"/>
            <a:ext cx="4609773" cy="46206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7C3B6254-438F-433A-A41C-E11647238081}"/>
              </a:ext>
            </a:extLst>
          </p:cNvPr>
          <p:cNvSpPr txBox="1">
            <a:spLocks noGrp="1"/>
          </p:cNvSpPr>
          <p:nvPr>
            <p:ph type="sldNum" sz="quarter" idx="8"/>
          </p:nvPr>
        </p:nvSpPr>
        <p:spPr/>
        <p:txBody>
          <a:bodyPr/>
          <a:lstStyle>
            <a:lvl1pPr>
              <a:defRPr lang="en-CY"/>
            </a:lvl1pPr>
          </a:lstStyle>
          <a:p>
            <a:pPr lvl="0"/>
            <a:fld id="{33459568-8FCE-4314-B485-C25B63431D03}" type="slidenum">
              <a:t>‹#›</a:t>
            </a:fld>
            <a:endParaRPr lang="en-CY"/>
          </a:p>
        </p:txBody>
      </p:sp>
      <p:sp>
        <p:nvSpPr>
          <p:cNvPr id="6" name="Date Placeholder 4">
            <a:extLst>
              <a:ext uri="{FF2B5EF4-FFF2-40B4-BE49-F238E27FC236}">
                <a16:creationId xmlns:a16="http://schemas.microsoft.com/office/drawing/2014/main" id="{8286395A-79A8-44A7-BCEC-3193A7DC7CDD}"/>
              </a:ext>
            </a:extLst>
          </p:cNvPr>
          <p:cNvSpPr txBox="1">
            <a:spLocks noGrp="1"/>
          </p:cNvSpPr>
          <p:nvPr>
            <p:ph type="dt" sz="half" idx="7"/>
          </p:nvPr>
        </p:nvSpPr>
        <p:spPr/>
        <p:txBody>
          <a:bodyPr/>
          <a:lstStyle>
            <a:lvl1pPr>
              <a:defRPr/>
            </a:lvl1pPr>
          </a:lstStyle>
          <a:p>
            <a:pPr lvl="0"/>
            <a:fld id="{0BDB0F86-6558-4579-A075-F769E2DF0617}" type="datetime1">
              <a:rPr lang="en-US"/>
              <a:pPr lvl="0"/>
              <a:t>4/22/2021</a:t>
            </a:fld>
            <a:endParaRPr lang="en-US"/>
          </a:p>
        </p:txBody>
      </p:sp>
      <p:sp>
        <p:nvSpPr>
          <p:cNvPr id="7" name="Footer Placeholder 5">
            <a:extLst>
              <a:ext uri="{FF2B5EF4-FFF2-40B4-BE49-F238E27FC236}">
                <a16:creationId xmlns:a16="http://schemas.microsoft.com/office/drawing/2014/main" id="{B25C25CC-ED4C-43C2-856A-9FF5DD86F53C}"/>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979867530"/>
      </p:ext>
    </p:extLst>
  </p:cSld>
  <p:clrMapOvr>
    <a:masterClrMapping/>
  </p:clrMapOvr>
  <p:transition spd="med">
    <p:fade/>
  </p:transition>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32D6-F565-46AF-9CA5-9053D90BA970}"/>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5D49E3F-87E8-4F5F-B49F-C26B88ED2287}"/>
              </a:ext>
            </a:extLst>
          </p:cNvPr>
          <p:cNvSpPr txBox="1">
            <a:spLocks noGrp="1"/>
          </p:cNvSpPr>
          <p:nvPr>
            <p:ph type="body" idx="1"/>
          </p:nvPr>
        </p:nvSpPr>
        <p:spPr>
          <a:xfrm>
            <a:off x="1409703" y="1554480"/>
            <a:ext cx="4608576" cy="823910"/>
          </a:xfrm>
        </p:spPr>
        <p:txBody>
          <a:bodyPr anchor="b"/>
          <a:lstStyle>
            <a:lvl1pPr marL="0" indent="0">
              <a:spcBef>
                <a:spcPts val="0"/>
              </a:spcBef>
              <a:buNone/>
              <a:defRPr b="1"/>
            </a:lvl1pPr>
          </a:lstStyle>
          <a:p>
            <a:pPr lvl="0"/>
            <a:r>
              <a:rPr lang="en-US"/>
              <a:t>Click to edit Master text styles</a:t>
            </a:r>
          </a:p>
        </p:txBody>
      </p:sp>
      <p:sp>
        <p:nvSpPr>
          <p:cNvPr id="4" name="Content Placeholder 3">
            <a:extLst>
              <a:ext uri="{FF2B5EF4-FFF2-40B4-BE49-F238E27FC236}">
                <a16:creationId xmlns:a16="http://schemas.microsoft.com/office/drawing/2014/main" id="{C04616C6-9F03-425A-8B1E-C3769647B014}"/>
              </a:ext>
            </a:extLst>
          </p:cNvPr>
          <p:cNvSpPr txBox="1">
            <a:spLocks noGrp="1"/>
          </p:cNvSpPr>
          <p:nvPr>
            <p:ph idx="2"/>
          </p:nvPr>
        </p:nvSpPr>
        <p:spPr>
          <a:xfrm>
            <a:off x="1409703" y="2434151"/>
            <a:ext cx="4608576" cy="38112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6CC61-F58C-447D-A90D-DBB6593316D9}"/>
              </a:ext>
            </a:extLst>
          </p:cNvPr>
          <p:cNvSpPr txBox="1">
            <a:spLocks noGrp="1"/>
          </p:cNvSpPr>
          <p:nvPr>
            <p:ph type="body" idx="3"/>
          </p:nvPr>
        </p:nvSpPr>
        <p:spPr>
          <a:xfrm>
            <a:off x="6172200" y="1554480"/>
            <a:ext cx="4610103" cy="823910"/>
          </a:xfrm>
        </p:spPr>
        <p:txBody>
          <a:bodyPr anchor="b"/>
          <a:lstStyle>
            <a:lvl1pPr marL="0" indent="0">
              <a:spcBef>
                <a:spcPts val="0"/>
              </a:spcBef>
              <a:buNone/>
              <a:defRPr b="1"/>
            </a:lvl1pPr>
          </a:lstStyle>
          <a:p>
            <a:pPr lvl="0"/>
            <a:r>
              <a:rPr lang="en-US"/>
              <a:t>Click to edit Master text styles</a:t>
            </a:r>
          </a:p>
        </p:txBody>
      </p:sp>
      <p:sp>
        <p:nvSpPr>
          <p:cNvPr id="6" name="Content Placeholder 5">
            <a:extLst>
              <a:ext uri="{FF2B5EF4-FFF2-40B4-BE49-F238E27FC236}">
                <a16:creationId xmlns:a16="http://schemas.microsoft.com/office/drawing/2014/main" id="{D4D4EE76-725B-4145-B148-D8B1EAF6D6C7}"/>
              </a:ext>
            </a:extLst>
          </p:cNvPr>
          <p:cNvSpPr txBox="1">
            <a:spLocks noGrp="1"/>
          </p:cNvSpPr>
          <p:nvPr>
            <p:ph idx="4"/>
          </p:nvPr>
        </p:nvSpPr>
        <p:spPr>
          <a:xfrm>
            <a:off x="6172200" y="2434151"/>
            <a:ext cx="4610103" cy="38112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7FEEC074-137D-4130-85A7-21D981A42987}"/>
              </a:ext>
            </a:extLst>
          </p:cNvPr>
          <p:cNvSpPr txBox="1">
            <a:spLocks noGrp="1"/>
          </p:cNvSpPr>
          <p:nvPr>
            <p:ph type="sldNum" sz="quarter" idx="8"/>
          </p:nvPr>
        </p:nvSpPr>
        <p:spPr/>
        <p:txBody>
          <a:bodyPr/>
          <a:lstStyle>
            <a:lvl1pPr>
              <a:defRPr lang="en-CY"/>
            </a:lvl1pPr>
          </a:lstStyle>
          <a:p>
            <a:pPr lvl="0"/>
            <a:fld id="{EEF8FE6B-F617-427C-B22E-2CD3B874FA7D}" type="slidenum">
              <a:t>‹#›</a:t>
            </a:fld>
            <a:endParaRPr lang="en-CY"/>
          </a:p>
        </p:txBody>
      </p:sp>
      <p:sp>
        <p:nvSpPr>
          <p:cNvPr id="8" name="Date Placeholder 6">
            <a:extLst>
              <a:ext uri="{FF2B5EF4-FFF2-40B4-BE49-F238E27FC236}">
                <a16:creationId xmlns:a16="http://schemas.microsoft.com/office/drawing/2014/main" id="{088788B4-F3A1-4363-81FE-6B004467EB9B}"/>
              </a:ext>
            </a:extLst>
          </p:cNvPr>
          <p:cNvSpPr txBox="1">
            <a:spLocks noGrp="1"/>
          </p:cNvSpPr>
          <p:nvPr>
            <p:ph type="dt" sz="half" idx="7"/>
          </p:nvPr>
        </p:nvSpPr>
        <p:spPr/>
        <p:txBody>
          <a:bodyPr/>
          <a:lstStyle>
            <a:lvl1pPr>
              <a:defRPr/>
            </a:lvl1pPr>
          </a:lstStyle>
          <a:p>
            <a:pPr lvl="0"/>
            <a:fld id="{F31693EA-3758-4977-9B06-2837C64376EB}" type="datetime1">
              <a:rPr lang="en-US"/>
              <a:pPr lvl="0"/>
              <a:t>4/22/2021</a:t>
            </a:fld>
            <a:endParaRPr lang="en-US"/>
          </a:p>
        </p:txBody>
      </p:sp>
      <p:sp>
        <p:nvSpPr>
          <p:cNvPr id="9" name="Footer Placeholder 7">
            <a:extLst>
              <a:ext uri="{FF2B5EF4-FFF2-40B4-BE49-F238E27FC236}">
                <a16:creationId xmlns:a16="http://schemas.microsoft.com/office/drawing/2014/main" id="{F5E76C52-CB99-455A-9EA4-724DDCBD84C2}"/>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753588346"/>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DC7C-D3C0-41F6-BE6B-F04C2A148C0A}"/>
              </a:ext>
            </a:extLst>
          </p:cNvPr>
          <p:cNvSpPr txBox="1">
            <a:spLocks noGrp="1"/>
          </p:cNvSpPr>
          <p:nvPr>
            <p:ph type="title"/>
          </p:nvPr>
        </p:nvSpPr>
        <p:spPr/>
        <p:txBody>
          <a:bodyPr/>
          <a:lstStyle>
            <a:lvl1pPr>
              <a:defRPr/>
            </a:lvl1pPr>
          </a:lstStyle>
          <a:p>
            <a:pPr lvl="0"/>
            <a:r>
              <a:rPr lang="en-US"/>
              <a:t>Click to edit Master title style</a:t>
            </a:r>
          </a:p>
        </p:txBody>
      </p:sp>
      <p:sp>
        <p:nvSpPr>
          <p:cNvPr id="3" name="Slide Number Placeholder 4">
            <a:extLst>
              <a:ext uri="{FF2B5EF4-FFF2-40B4-BE49-F238E27FC236}">
                <a16:creationId xmlns:a16="http://schemas.microsoft.com/office/drawing/2014/main" id="{ACE80436-D8EB-4701-9218-A29B25650E1C}"/>
              </a:ext>
            </a:extLst>
          </p:cNvPr>
          <p:cNvSpPr txBox="1">
            <a:spLocks noGrp="1"/>
          </p:cNvSpPr>
          <p:nvPr>
            <p:ph type="sldNum" sz="quarter" idx="8"/>
          </p:nvPr>
        </p:nvSpPr>
        <p:spPr/>
        <p:txBody>
          <a:bodyPr/>
          <a:lstStyle>
            <a:lvl1pPr>
              <a:defRPr lang="en-CY"/>
            </a:lvl1pPr>
          </a:lstStyle>
          <a:p>
            <a:pPr lvl="0"/>
            <a:fld id="{7AFA0402-F8DF-4ED0-BF84-872728D0D59C}" type="slidenum">
              <a:t>‹#›</a:t>
            </a:fld>
            <a:endParaRPr lang="en-CY"/>
          </a:p>
        </p:txBody>
      </p:sp>
      <p:sp>
        <p:nvSpPr>
          <p:cNvPr id="4" name="Date Placeholder 2">
            <a:extLst>
              <a:ext uri="{FF2B5EF4-FFF2-40B4-BE49-F238E27FC236}">
                <a16:creationId xmlns:a16="http://schemas.microsoft.com/office/drawing/2014/main" id="{5270E7AA-F18A-4E53-9AF2-622A6C813193}"/>
              </a:ext>
            </a:extLst>
          </p:cNvPr>
          <p:cNvSpPr txBox="1">
            <a:spLocks noGrp="1"/>
          </p:cNvSpPr>
          <p:nvPr>
            <p:ph type="dt" sz="half" idx="7"/>
          </p:nvPr>
        </p:nvSpPr>
        <p:spPr/>
        <p:txBody>
          <a:bodyPr/>
          <a:lstStyle>
            <a:lvl1pPr>
              <a:defRPr/>
            </a:lvl1pPr>
          </a:lstStyle>
          <a:p>
            <a:pPr lvl="0"/>
            <a:fld id="{61A03C93-95B3-4F0B-9C1D-1079708E3E8B}" type="datetime1">
              <a:rPr lang="en-US"/>
              <a:pPr lvl="0"/>
              <a:t>4/22/2021</a:t>
            </a:fld>
            <a:endParaRPr lang="en-US"/>
          </a:p>
        </p:txBody>
      </p:sp>
      <p:sp>
        <p:nvSpPr>
          <p:cNvPr id="5" name="Footer Placeholder 3">
            <a:extLst>
              <a:ext uri="{FF2B5EF4-FFF2-40B4-BE49-F238E27FC236}">
                <a16:creationId xmlns:a16="http://schemas.microsoft.com/office/drawing/2014/main" id="{80DA9C91-5180-43C7-89B5-0C0022681C1B}"/>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76100341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B6501-D01F-4142-8DB8-2B618DE78F8C}" type="datetimeFigureOut">
              <a:rPr lang="x-none" smtClean="0"/>
              <a:t>04/22/2021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AA038B7-2854-43FF-BC1F-72C5A0B3947C}" type="slidenum">
              <a:rPr lang="x-none" smtClean="0"/>
              <a:t>‹#›</a:t>
            </a:fld>
            <a:endParaRPr lang="x-non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658450"/>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B4F729A-8252-4B29-9016-C44691DB492C}"/>
              </a:ext>
            </a:extLst>
          </p:cNvPr>
          <p:cNvSpPr txBox="1">
            <a:spLocks noGrp="1"/>
          </p:cNvSpPr>
          <p:nvPr>
            <p:ph type="sldNum" sz="quarter" idx="8"/>
          </p:nvPr>
        </p:nvSpPr>
        <p:spPr/>
        <p:txBody>
          <a:bodyPr/>
          <a:lstStyle>
            <a:lvl1pPr>
              <a:defRPr lang="en-CY"/>
            </a:lvl1pPr>
          </a:lstStyle>
          <a:p>
            <a:pPr lvl="0"/>
            <a:fld id="{1DFA1731-D527-4C94-840B-9CD4B7D21D15}" type="slidenum">
              <a:t>‹#›</a:t>
            </a:fld>
            <a:endParaRPr lang="en-CY"/>
          </a:p>
        </p:txBody>
      </p:sp>
      <p:sp>
        <p:nvSpPr>
          <p:cNvPr id="3" name="Date Placeholder 1">
            <a:extLst>
              <a:ext uri="{FF2B5EF4-FFF2-40B4-BE49-F238E27FC236}">
                <a16:creationId xmlns:a16="http://schemas.microsoft.com/office/drawing/2014/main" id="{B352BBDC-4EEE-4E4E-8CFD-E669F65780AD}"/>
              </a:ext>
            </a:extLst>
          </p:cNvPr>
          <p:cNvSpPr txBox="1">
            <a:spLocks noGrp="1"/>
          </p:cNvSpPr>
          <p:nvPr>
            <p:ph type="dt" sz="half" idx="7"/>
          </p:nvPr>
        </p:nvSpPr>
        <p:spPr/>
        <p:txBody>
          <a:bodyPr/>
          <a:lstStyle>
            <a:lvl1pPr>
              <a:defRPr/>
            </a:lvl1pPr>
          </a:lstStyle>
          <a:p>
            <a:pPr lvl="0"/>
            <a:fld id="{CAD44CB6-A2B4-4157-8A09-90DBC102D701}" type="datetime1">
              <a:rPr lang="en-US"/>
              <a:pPr lvl="0"/>
              <a:t>4/22/2021</a:t>
            </a:fld>
            <a:endParaRPr lang="en-US"/>
          </a:p>
        </p:txBody>
      </p:sp>
      <p:sp>
        <p:nvSpPr>
          <p:cNvPr id="4" name="Footer Placeholder 2">
            <a:extLst>
              <a:ext uri="{FF2B5EF4-FFF2-40B4-BE49-F238E27FC236}">
                <a16:creationId xmlns:a16="http://schemas.microsoft.com/office/drawing/2014/main" id="{D98F3FA1-A18A-4ED6-8DCE-0E4D669CD074}"/>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1806382294"/>
      </p:ext>
    </p:extLst>
  </p:cSld>
  <p:clrMapOvr>
    <a:masterClrMapping/>
  </p:clrMapOvr>
  <p:transition spd="med">
    <p:fade/>
  </p:transition>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A52B-4B05-4349-8715-295B75FC1340}"/>
              </a:ext>
            </a:extLst>
          </p:cNvPr>
          <p:cNvSpPr txBox="1">
            <a:spLocks noGrp="1"/>
          </p:cNvSpPr>
          <p:nvPr>
            <p:ph type="title"/>
          </p:nvPr>
        </p:nvSpPr>
        <p:spPr>
          <a:xfrm>
            <a:off x="6682435" y="919612"/>
            <a:ext cx="4155618" cy="2532888"/>
          </a:xfrm>
        </p:spPr>
        <p:txBody>
          <a:bodyPr/>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8AA9F3C8-850D-4CB9-8AC3-B141696FFA26}"/>
              </a:ext>
            </a:extLst>
          </p:cNvPr>
          <p:cNvSpPr txBox="1">
            <a:spLocks noGrp="1"/>
          </p:cNvSpPr>
          <p:nvPr>
            <p:ph idx="1"/>
          </p:nvPr>
        </p:nvSpPr>
        <p:spPr>
          <a:xfrm>
            <a:off x="1409703" y="915927"/>
            <a:ext cx="5216981" cy="506577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53DBD4-3C6C-4C32-9DA6-7284395DE825}"/>
              </a:ext>
            </a:extLst>
          </p:cNvPr>
          <p:cNvSpPr txBox="1">
            <a:spLocks noGrp="1"/>
          </p:cNvSpPr>
          <p:nvPr>
            <p:ph type="body" idx="2"/>
          </p:nvPr>
        </p:nvSpPr>
        <p:spPr>
          <a:xfrm>
            <a:off x="6682435" y="3502151"/>
            <a:ext cx="4155618" cy="2479551"/>
          </a:xfrm>
        </p:spPr>
        <p:txBody>
          <a:bodyPr/>
          <a:lstStyle>
            <a:lvl1pPr marL="0" indent="0">
              <a:spcBef>
                <a:spcPts val="900"/>
              </a:spcBef>
              <a:buNone/>
              <a:defRPr sz="1800"/>
            </a:lvl1pPr>
          </a:lstStyle>
          <a:p>
            <a:pPr lvl="0"/>
            <a:r>
              <a:rPr lang="en-US"/>
              <a:t>Click to edit Master text styles</a:t>
            </a:r>
          </a:p>
        </p:txBody>
      </p:sp>
      <p:sp>
        <p:nvSpPr>
          <p:cNvPr id="5" name="Slide Number Placeholder 6">
            <a:extLst>
              <a:ext uri="{FF2B5EF4-FFF2-40B4-BE49-F238E27FC236}">
                <a16:creationId xmlns:a16="http://schemas.microsoft.com/office/drawing/2014/main" id="{1576B9BC-65DB-45F2-AECD-E19CD02EFD56}"/>
              </a:ext>
            </a:extLst>
          </p:cNvPr>
          <p:cNvSpPr txBox="1">
            <a:spLocks noGrp="1"/>
          </p:cNvSpPr>
          <p:nvPr>
            <p:ph type="sldNum" sz="quarter" idx="8"/>
          </p:nvPr>
        </p:nvSpPr>
        <p:spPr/>
        <p:txBody>
          <a:bodyPr/>
          <a:lstStyle>
            <a:lvl1pPr>
              <a:defRPr lang="en-CY"/>
            </a:lvl1pPr>
          </a:lstStyle>
          <a:p>
            <a:pPr lvl="0"/>
            <a:fld id="{1DEE731F-931C-4E46-A87D-1B80DC35F671}" type="slidenum">
              <a:t>‹#›</a:t>
            </a:fld>
            <a:endParaRPr lang="en-CY"/>
          </a:p>
        </p:txBody>
      </p:sp>
      <p:sp>
        <p:nvSpPr>
          <p:cNvPr id="6" name="Date Placeholder 4">
            <a:extLst>
              <a:ext uri="{FF2B5EF4-FFF2-40B4-BE49-F238E27FC236}">
                <a16:creationId xmlns:a16="http://schemas.microsoft.com/office/drawing/2014/main" id="{385F77F5-ADE6-41A5-985C-B1C9CAFCCECC}"/>
              </a:ext>
            </a:extLst>
          </p:cNvPr>
          <p:cNvSpPr txBox="1">
            <a:spLocks noGrp="1"/>
          </p:cNvSpPr>
          <p:nvPr>
            <p:ph type="dt" sz="half" idx="7"/>
          </p:nvPr>
        </p:nvSpPr>
        <p:spPr/>
        <p:txBody>
          <a:bodyPr/>
          <a:lstStyle>
            <a:lvl1pPr>
              <a:defRPr/>
            </a:lvl1pPr>
          </a:lstStyle>
          <a:p>
            <a:pPr lvl="0"/>
            <a:fld id="{11F7C8CE-33A0-4EAD-8455-039119DE271A}" type="datetime1">
              <a:rPr lang="en-US"/>
              <a:pPr lvl="0"/>
              <a:t>4/22/2021</a:t>
            </a:fld>
            <a:endParaRPr lang="en-US"/>
          </a:p>
        </p:txBody>
      </p:sp>
      <p:sp>
        <p:nvSpPr>
          <p:cNvPr id="7" name="Footer Placeholder 5">
            <a:extLst>
              <a:ext uri="{FF2B5EF4-FFF2-40B4-BE49-F238E27FC236}">
                <a16:creationId xmlns:a16="http://schemas.microsoft.com/office/drawing/2014/main" id="{41E68BD6-33DC-438A-A55E-4551C5E9C575}"/>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1430585127"/>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D91F-6E50-4D38-B156-A9480D94E8E8}"/>
              </a:ext>
            </a:extLst>
          </p:cNvPr>
          <p:cNvSpPr txBox="1">
            <a:spLocks noGrp="1"/>
          </p:cNvSpPr>
          <p:nvPr>
            <p:ph type="title"/>
          </p:nvPr>
        </p:nvSpPr>
        <p:spPr>
          <a:xfrm>
            <a:off x="6682435" y="919612"/>
            <a:ext cx="4155618" cy="2532888"/>
          </a:xfrm>
        </p:spPr>
        <p:txBody>
          <a:bodyPr/>
          <a:lstStyle>
            <a:lvl1pPr>
              <a:defRPr sz="3200"/>
            </a:lvl1pPr>
          </a:lstStyle>
          <a:p>
            <a:pPr lvl="0"/>
            <a:r>
              <a:rPr lang="en-US"/>
              <a:t>Click to edit Master title style</a:t>
            </a:r>
          </a:p>
        </p:txBody>
      </p:sp>
      <p:sp>
        <p:nvSpPr>
          <p:cNvPr id="3" name="Picture Placeholder 2" descr="An empty placeholder to add an image. Click on the placeholder and select the image that you wish to add">
            <a:extLst>
              <a:ext uri="{FF2B5EF4-FFF2-40B4-BE49-F238E27FC236}">
                <a16:creationId xmlns:a16="http://schemas.microsoft.com/office/drawing/2014/main" id="{7F4655F8-6950-4F11-9CF1-8041E8307D37}"/>
              </a:ext>
            </a:extLst>
          </p:cNvPr>
          <p:cNvSpPr txBox="1">
            <a:spLocks noGrp="1"/>
          </p:cNvSpPr>
          <p:nvPr>
            <p:ph type="pic" idx="1"/>
          </p:nvPr>
        </p:nvSpPr>
        <p:spPr>
          <a:xfrm>
            <a:off x="0" y="915927"/>
            <a:ext cx="6626675" cy="5065776"/>
          </a:xfrm>
        </p:spPr>
        <p:txBody>
          <a:bodyPr tIns="1371600" anchorCtr="1"/>
          <a:lstStyle>
            <a:lvl1pPr marL="0" indent="0" algn="ctr">
              <a:spcBef>
                <a:spcPts val="0"/>
              </a:spcBef>
              <a:buNone/>
              <a:defRPr/>
            </a:lvl1pPr>
          </a:lstStyle>
          <a:p>
            <a:pPr lvl="0"/>
            <a:r>
              <a:rPr lang="en-US"/>
              <a:t>Click icon to add picture</a:t>
            </a:r>
          </a:p>
        </p:txBody>
      </p:sp>
      <p:sp>
        <p:nvSpPr>
          <p:cNvPr id="4" name="Text Placeholder 3">
            <a:extLst>
              <a:ext uri="{FF2B5EF4-FFF2-40B4-BE49-F238E27FC236}">
                <a16:creationId xmlns:a16="http://schemas.microsoft.com/office/drawing/2014/main" id="{9C72CFA4-A735-42DF-A9F3-597DFD9F0C6F}"/>
              </a:ext>
            </a:extLst>
          </p:cNvPr>
          <p:cNvSpPr txBox="1">
            <a:spLocks noGrp="1"/>
          </p:cNvSpPr>
          <p:nvPr>
            <p:ph type="body" idx="2"/>
          </p:nvPr>
        </p:nvSpPr>
        <p:spPr>
          <a:xfrm>
            <a:off x="6682435" y="3502151"/>
            <a:ext cx="4155618" cy="2479551"/>
          </a:xfrm>
        </p:spPr>
        <p:txBody>
          <a:bodyPr/>
          <a:lstStyle>
            <a:lvl1pPr marL="0" indent="0">
              <a:spcBef>
                <a:spcPts val="900"/>
              </a:spcBef>
              <a:buNone/>
              <a:defRPr sz="1800"/>
            </a:lvl1pPr>
          </a:lstStyle>
          <a:p>
            <a:pPr lvl="0"/>
            <a:r>
              <a:rPr lang="en-US"/>
              <a:t>Click to edit Master text styles</a:t>
            </a:r>
          </a:p>
        </p:txBody>
      </p:sp>
      <p:sp>
        <p:nvSpPr>
          <p:cNvPr id="5" name="Slide Number Placeholder 6">
            <a:extLst>
              <a:ext uri="{FF2B5EF4-FFF2-40B4-BE49-F238E27FC236}">
                <a16:creationId xmlns:a16="http://schemas.microsoft.com/office/drawing/2014/main" id="{C36A7444-2EB0-4E07-ACC2-4ECDA96FBF81}"/>
              </a:ext>
            </a:extLst>
          </p:cNvPr>
          <p:cNvSpPr txBox="1">
            <a:spLocks noGrp="1"/>
          </p:cNvSpPr>
          <p:nvPr>
            <p:ph type="sldNum" sz="quarter" idx="8"/>
          </p:nvPr>
        </p:nvSpPr>
        <p:spPr/>
        <p:txBody>
          <a:bodyPr/>
          <a:lstStyle>
            <a:lvl1pPr>
              <a:defRPr lang="en-CY"/>
            </a:lvl1pPr>
          </a:lstStyle>
          <a:p>
            <a:pPr lvl="0"/>
            <a:fld id="{96A69480-68A3-48D8-87F9-819B8D403C52}" type="slidenum">
              <a:t>‹#›</a:t>
            </a:fld>
            <a:endParaRPr lang="en-CY"/>
          </a:p>
        </p:txBody>
      </p:sp>
      <p:sp>
        <p:nvSpPr>
          <p:cNvPr id="6" name="Date Placeholder 4">
            <a:extLst>
              <a:ext uri="{FF2B5EF4-FFF2-40B4-BE49-F238E27FC236}">
                <a16:creationId xmlns:a16="http://schemas.microsoft.com/office/drawing/2014/main" id="{869AE09A-DCB0-4AF2-9C5D-D1826D93670E}"/>
              </a:ext>
            </a:extLst>
          </p:cNvPr>
          <p:cNvSpPr txBox="1">
            <a:spLocks noGrp="1"/>
          </p:cNvSpPr>
          <p:nvPr>
            <p:ph type="dt" sz="half" idx="7"/>
          </p:nvPr>
        </p:nvSpPr>
        <p:spPr/>
        <p:txBody>
          <a:bodyPr/>
          <a:lstStyle>
            <a:lvl1pPr>
              <a:defRPr/>
            </a:lvl1pPr>
          </a:lstStyle>
          <a:p>
            <a:pPr lvl="0"/>
            <a:fld id="{7CFA4AB2-406D-4FBD-97DD-5B9A7EC8A017}" type="datetime1">
              <a:rPr lang="en-US"/>
              <a:pPr lvl="0"/>
              <a:t>4/22/2021</a:t>
            </a:fld>
            <a:endParaRPr lang="en-US"/>
          </a:p>
        </p:txBody>
      </p:sp>
      <p:sp>
        <p:nvSpPr>
          <p:cNvPr id="7" name="Footer Placeholder 5">
            <a:extLst>
              <a:ext uri="{FF2B5EF4-FFF2-40B4-BE49-F238E27FC236}">
                <a16:creationId xmlns:a16="http://schemas.microsoft.com/office/drawing/2014/main" id="{AABF61C1-5197-4F57-A51E-1AB7DD42D97A}"/>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385421799"/>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75FD-F3B2-449C-AC93-67B229A8117F}"/>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D00AD002-E90F-4835-A408-5E92FB5878F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420CBC1-3509-48E3-BE6A-09C1A39D4C85}"/>
              </a:ext>
            </a:extLst>
          </p:cNvPr>
          <p:cNvSpPr txBox="1">
            <a:spLocks noGrp="1"/>
          </p:cNvSpPr>
          <p:nvPr>
            <p:ph type="sldNum" sz="quarter" idx="8"/>
          </p:nvPr>
        </p:nvSpPr>
        <p:spPr/>
        <p:txBody>
          <a:bodyPr/>
          <a:lstStyle>
            <a:lvl1pPr>
              <a:defRPr lang="en-CY"/>
            </a:lvl1pPr>
          </a:lstStyle>
          <a:p>
            <a:pPr lvl="0"/>
            <a:fld id="{7E37FB4E-DEEA-4B8A-9F92-0B9EC7ECD140}" type="slidenum">
              <a:t>‹#›</a:t>
            </a:fld>
            <a:endParaRPr lang="en-CY"/>
          </a:p>
        </p:txBody>
      </p:sp>
      <p:sp>
        <p:nvSpPr>
          <p:cNvPr id="5" name="Date Placeholder 3">
            <a:extLst>
              <a:ext uri="{FF2B5EF4-FFF2-40B4-BE49-F238E27FC236}">
                <a16:creationId xmlns:a16="http://schemas.microsoft.com/office/drawing/2014/main" id="{5E56A46A-936B-423C-AAD1-E85A7BE7AF5B}"/>
              </a:ext>
            </a:extLst>
          </p:cNvPr>
          <p:cNvSpPr txBox="1">
            <a:spLocks noGrp="1"/>
          </p:cNvSpPr>
          <p:nvPr>
            <p:ph type="dt" sz="half" idx="7"/>
          </p:nvPr>
        </p:nvSpPr>
        <p:spPr/>
        <p:txBody>
          <a:bodyPr/>
          <a:lstStyle>
            <a:lvl1pPr>
              <a:defRPr/>
            </a:lvl1pPr>
          </a:lstStyle>
          <a:p>
            <a:pPr lvl="0"/>
            <a:fld id="{46BF4012-A057-4902-978D-849FD00002A0}" type="datetime1">
              <a:rPr lang="en-US"/>
              <a:pPr lvl="0"/>
              <a:t>4/22/2021</a:t>
            </a:fld>
            <a:endParaRPr lang="en-US"/>
          </a:p>
        </p:txBody>
      </p:sp>
      <p:sp>
        <p:nvSpPr>
          <p:cNvPr id="6" name="Footer Placeholder 4">
            <a:extLst>
              <a:ext uri="{FF2B5EF4-FFF2-40B4-BE49-F238E27FC236}">
                <a16:creationId xmlns:a16="http://schemas.microsoft.com/office/drawing/2014/main" id="{CB8903BC-0105-4D2A-9745-7AD23EDC58AB}"/>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2308547353"/>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B2CF9-289B-4110-B48E-2F85CDCB96F7}"/>
              </a:ext>
            </a:extLst>
          </p:cNvPr>
          <p:cNvSpPr txBox="1">
            <a:spLocks noGrp="1"/>
          </p:cNvSpPr>
          <p:nvPr>
            <p:ph type="title" orient="vert"/>
          </p:nvPr>
        </p:nvSpPr>
        <p:spPr>
          <a:xfrm>
            <a:off x="8724903" y="190496"/>
            <a:ext cx="2057400" cy="5986467"/>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BFCE237-3929-499B-B3AA-CFFDC8185B9E}"/>
              </a:ext>
            </a:extLst>
          </p:cNvPr>
          <p:cNvSpPr txBox="1">
            <a:spLocks noGrp="1"/>
          </p:cNvSpPr>
          <p:nvPr>
            <p:ph type="body" orient="vert" idx="1"/>
          </p:nvPr>
        </p:nvSpPr>
        <p:spPr>
          <a:xfrm>
            <a:off x="838203" y="190496"/>
            <a:ext cx="7734296" cy="598646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1740781-164C-4432-8F17-94310A8A7406}"/>
              </a:ext>
            </a:extLst>
          </p:cNvPr>
          <p:cNvSpPr txBox="1">
            <a:spLocks noGrp="1"/>
          </p:cNvSpPr>
          <p:nvPr>
            <p:ph type="sldNum" sz="quarter" idx="8"/>
          </p:nvPr>
        </p:nvSpPr>
        <p:spPr/>
        <p:txBody>
          <a:bodyPr/>
          <a:lstStyle>
            <a:lvl1pPr>
              <a:defRPr lang="en-CY"/>
            </a:lvl1pPr>
          </a:lstStyle>
          <a:p>
            <a:pPr lvl="0"/>
            <a:fld id="{0CF28653-2CFE-48DA-9309-88B88B7CF359}" type="slidenum">
              <a:t>‹#›</a:t>
            </a:fld>
            <a:endParaRPr lang="en-CY"/>
          </a:p>
        </p:txBody>
      </p:sp>
      <p:sp>
        <p:nvSpPr>
          <p:cNvPr id="5" name="Date Placeholder 3">
            <a:extLst>
              <a:ext uri="{FF2B5EF4-FFF2-40B4-BE49-F238E27FC236}">
                <a16:creationId xmlns:a16="http://schemas.microsoft.com/office/drawing/2014/main" id="{36D6BBF9-3BDB-44AE-96EE-3B0857451975}"/>
              </a:ext>
            </a:extLst>
          </p:cNvPr>
          <p:cNvSpPr txBox="1">
            <a:spLocks noGrp="1"/>
          </p:cNvSpPr>
          <p:nvPr>
            <p:ph type="dt" sz="half" idx="7"/>
          </p:nvPr>
        </p:nvSpPr>
        <p:spPr/>
        <p:txBody>
          <a:bodyPr/>
          <a:lstStyle>
            <a:lvl1pPr>
              <a:defRPr/>
            </a:lvl1pPr>
          </a:lstStyle>
          <a:p>
            <a:pPr lvl="0"/>
            <a:fld id="{EBBF0074-5151-4C27-9AD4-049012BE6E06}" type="datetime1">
              <a:rPr lang="en-US"/>
              <a:pPr lvl="0"/>
              <a:t>4/22/2021</a:t>
            </a:fld>
            <a:endParaRPr lang="en-US"/>
          </a:p>
        </p:txBody>
      </p:sp>
      <p:sp>
        <p:nvSpPr>
          <p:cNvPr id="6" name="Footer Placeholder 4">
            <a:extLst>
              <a:ext uri="{FF2B5EF4-FFF2-40B4-BE49-F238E27FC236}">
                <a16:creationId xmlns:a16="http://schemas.microsoft.com/office/drawing/2014/main" id="{00C192C9-AE14-4A6D-9E29-B3D1651B0094}"/>
              </a:ext>
            </a:extLst>
          </p:cNvPr>
          <p:cNvSpPr txBox="1">
            <a:spLocks noGrp="1"/>
          </p:cNvSpPr>
          <p:nvPr>
            <p:ph type="ftr" sz="quarter" idx="9"/>
          </p:nvPr>
        </p:nvSpPr>
        <p:spPr/>
        <p:txBody>
          <a:bodyPr/>
          <a:lstStyle>
            <a:lvl1pPr>
              <a:defRPr/>
            </a:lvl1pPr>
          </a:lstStyle>
          <a:p>
            <a:pPr lvl="0"/>
            <a:r>
              <a:rPr lang="en-US"/>
              <a:t>Add a footer</a:t>
            </a:r>
          </a:p>
        </p:txBody>
      </p:sp>
    </p:spTree>
    <p:extLst>
      <p:ext uri="{BB962C8B-B14F-4D97-AF65-F5344CB8AC3E}">
        <p14:creationId xmlns:p14="http://schemas.microsoft.com/office/powerpoint/2010/main" val="270741350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B6501-D01F-4142-8DB8-2B618DE78F8C}" type="datetimeFigureOut">
              <a:rPr lang="x-none" smtClean="0"/>
              <a:t>04/22/2021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AA038B7-2854-43FF-BC1F-72C5A0B3947C}" type="slidenum">
              <a:rPr lang="x-none" smtClean="0"/>
              <a:t>‹#›</a:t>
            </a:fld>
            <a:endParaRPr lang="x-none"/>
          </a:p>
        </p:txBody>
      </p:sp>
    </p:spTree>
    <p:extLst>
      <p:ext uri="{BB962C8B-B14F-4D97-AF65-F5344CB8AC3E}">
        <p14:creationId xmlns:p14="http://schemas.microsoft.com/office/powerpoint/2010/main" val="772751832"/>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0.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1B6501-D01F-4142-8DB8-2B618DE78F8C}" type="datetimeFigureOut">
              <a:rPr lang="x-none" smtClean="0"/>
              <a:t>04/22/2021</a:t>
            </a:fld>
            <a:endParaRPr lang="x-non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x-non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A038B7-2854-43FF-BC1F-72C5A0B3947C}" type="slidenum">
              <a:rPr lang="x-none" smtClean="0"/>
              <a:t>‹#›</a:t>
            </a:fld>
            <a:endParaRPr lang="x-none"/>
          </a:p>
        </p:txBody>
      </p:sp>
    </p:spTree>
    <p:extLst>
      <p:ext uri="{BB962C8B-B14F-4D97-AF65-F5344CB8AC3E}">
        <p14:creationId xmlns:p14="http://schemas.microsoft.com/office/powerpoint/2010/main" val="38315743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09617900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6200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6AEDE5-340F-4848-86C0-4D816D1DF0FF}" type="datetimeFigureOut">
              <a:rPr lang="el-GR" smtClean="0"/>
              <a:t>22/4/2021</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12DEBA-F9EF-44DD-AFD1-3980DDD13302}" type="slidenum">
              <a:rPr lang="el-GR" smtClean="0"/>
              <a:t>‹#›</a:t>
            </a:fld>
            <a:endParaRPr lang="el-GR"/>
          </a:p>
        </p:txBody>
      </p:sp>
    </p:spTree>
    <p:extLst>
      <p:ext uri="{BB962C8B-B14F-4D97-AF65-F5344CB8AC3E}">
        <p14:creationId xmlns:p14="http://schemas.microsoft.com/office/powerpoint/2010/main" val="81572978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35BBBFE6-8E16-4EBB-ADFC-8F52F6B1CD0D}" type="datetimeFigureOut">
              <a:rPr lang="el-GR" smtClean="0"/>
              <a:t>22/4/2021</a:t>
            </a:fld>
            <a:endParaRPr lang="el-G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l-G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05F2FB6-3811-448D-A653-49DC4ED097A4}" type="slidenum">
              <a:rPr lang="el-GR" smtClean="0"/>
              <a:t>‹#›</a:t>
            </a:fld>
            <a:endParaRPr lang="el-GR"/>
          </a:p>
        </p:txBody>
      </p:sp>
    </p:spTree>
    <p:extLst>
      <p:ext uri="{BB962C8B-B14F-4D97-AF65-F5344CB8AC3E}">
        <p14:creationId xmlns:p14="http://schemas.microsoft.com/office/powerpoint/2010/main" val="408618985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56D5F7D-B21A-4561-885D-AC01EACD6653}"/>
              </a:ext>
            </a:extLst>
          </p:cNvPr>
          <p:cNvSpPr/>
          <p:nvPr/>
        </p:nvSpPr>
        <p:spPr>
          <a:xfrm>
            <a:off x="0" y="6629400"/>
            <a:ext cx="1499616" cy="228600"/>
          </a:xfrm>
          <a:prstGeom prst="rect">
            <a:avLst/>
          </a:prstGeom>
          <a:gradFill>
            <a:gsLst>
              <a:gs pos="0">
                <a:srgbClr val="F6FFCC"/>
              </a:gs>
              <a:gs pos="100000">
                <a:srgbClr val="F6FFCC"/>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FFFFFF"/>
              </a:solidFill>
              <a:uFillTx/>
              <a:latin typeface="Corbel"/>
            </a:endParaRPr>
          </a:p>
        </p:txBody>
      </p:sp>
      <p:sp>
        <p:nvSpPr>
          <p:cNvPr id="3" name="Rectangle 10">
            <a:extLst>
              <a:ext uri="{FF2B5EF4-FFF2-40B4-BE49-F238E27FC236}">
                <a16:creationId xmlns:a16="http://schemas.microsoft.com/office/drawing/2014/main" id="{D6D20BE1-4CEA-40A1-939A-F6E85EFDC5A9}"/>
              </a:ext>
            </a:extLst>
          </p:cNvPr>
          <p:cNvSpPr/>
          <p:nvPr/>
        </p:nvSpPr>
        <p:spPr>
          <a:xfrm>
            <a:off x="1609344" y="6629400"/>
            <a:ext cx="10582652" cy="228600"/>
          </a:xfrm>
          <a:prstGeom prst="rect">
            <a:avLst/>
          </a:prstGeom>
          <a:gradFill>
            <a:gsLst>
              <a:gs pos="0">
                <a:srgbClr val="E9FF88"/>
              </a:gs>
              <a:gs pos="100000">
                <a:srgbClr val="E9FF88"/>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687F00"/>
              </a:solidFill>
              <a:uFillTx/>
              <a:latin typeface="Corbel"/>
            </a:endParaRPr>
          </a:p>
        </p:txBody>
      </p:sp>
      <p:sp>
        <p:nvSpPr>
          <p:cNvPr id="4" name="Title Placeholder 1">
            <a:extLst>
              <a:ext uri="{FF2B5EF4-FFF2-40B4-BE49-F238E27FC236}">
                <a16:creationId xmlns:a16="http://schemas.microsoft.com/office/drawing/2014/main" id="{121BEBF2-8A75-4E2D-9564-6CF9AA7E4A6B}"/>
              </a:ext>
            </a:extLst>
          </p:cNvPr>
          <p:cNvSpPr txBox="1">
            <a:spLocks noGrp="1"/>
          </p:cNvSpPr>
          <p:nvPr>
            <p:ph type="title"/>
          </p:nvPr>
        </p:nvSpPr>
        <p:spPr>
          <a:xfrm>
            <a:off x="1410023" y="276084"/>
            <a:ext cx="9371950" cy="1183562"/>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63F2BC2C-EAAB-4635-A49A-0049822623E9}"/>
              </a:ext>
            </a:extLst>
          </p:cNvPr>
          <p:cNvSpPr txBox="1">
            <a:spLocks noGrp="1"/>
          </p:cNvSpPr>
          <p:nvPr>
            <p:ph type="body" idx="1"/>
          </p:nvPr>
        </p:nvSpPr>
        <p:spPr>
          <a:xfrm>
            <a:off x="1410023" y="1566001"/>
            <a:ext cx="9371950" cy="462068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39B669-65F3-4872-BFF0-7559F3BA692A}"/>
              </a:ext>
            </a:extLst>
          </p:cNvPr>
          <p:cNvSpPr txBox="1">
            <a:spLocks noGrp="1"/>
          </p:cNvSpPr>
          <p:nvPr>
            <p:ph type="sldNum" sz="quarter" idx="4"/>
          </p:nvPr>
        </p:nvSpPr>
        <p:spPr>
          <a:xfrm>
            <a:off x="0" y="6629400"/>
            <a:ext cx="410401" cy="22860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100" b="0" i="0" u="none" strike="noStrike" kern="1200" cap="none" spc="0" baseline="0">
                <a:solidFill>
                  <a:srgbClr val="455500"/>
                </a:solidFill>
                <a:uFillTx/>
                <a:latin typeface="Corbel"/>
              </a:defRPr>
            </a:lvl1pPr>
          </a:lstStyle>
          <a:p>
            <a:pPr lvl="0"/>
            <a:fld id="{B555FE89-EC62-4060-803F-20AB257721F5}" type="slidenum">
              <a:t>‹#›</a:t>
            </a:fld>
            <a:endParaRPr lang="en-US"/>
          </a:p>
        </p:txBody>
      </p:sp>
      <p:sp>
        <p:nvSpPr>
          <p:cNvPr id="7" name="Date Placeholder 3">
            <a:extLst>
              <a:ext uri="{FF2B5EF4-FFF2-40B4-BE49-F238E27FC236}">
                <a16:creationId xmlns:a16="http://schemas.microsoft.com/office/drawing/2014/main" id="{48000107-CA14-4FAE-BF66-858109E2061B}"/>
              </a:ext>
            </a:extLst>
          </p:cNvPr>
          <p:cNvSpPr txBox="1">
            <a:spLocks noGrp="1"/>
          </p:cNvSpPr>
          <p:nvPr>
            <p:ph type="dt" sz="half" idx="2"/>
          </p:nvPr>
        </p:nvSpPr>
        <p:spPr>
          <a:xfrm>
            <a:off x="453405" y="6629400"/>
            <a:ext cx="1000664" cy="22860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100" b="0" i="0" u="none" strike="noStrike" kern="1200" cap="none" spc="0" baseline="0">
                <a:solidFill>
                  <a:srgbClr val="455500"/>
                </a:solidFill>
                <a:uFillTx/>
                <a:latin typeface="Corbel"/>
              </a:defRPr>
            </a:lvl1pPr>
          </a:lstStyle>
          <a:p>
            <a:pPr lvl="0"/>
            <a:fld id="{9F45AB9D-B805-4F8D-9F2D-6B4C330A1CB1}" type="datetime1">
              <a:rPr lang="en-US"/>
              <a:pPr lvl="0"/>
              <a:t>4/22/2021</a:t>
            </a:fld>
            <a:endParaRPr lang="en-US"/>
          </a:p>
        </p:txBody>
      </p:sp>
      <p:sp>
        <p:nvSpPr>
          <p:cNvPr id="8" name="Footer Placeholder 4">
            <a:extLst>
              <a:ext uri="{FF2B5EF4-FFF2-40B4-BE49-F238E27FC236}">
                <a16:creationId xmlns:a16="http://schemas.microsoft.com/office/drawing/2014/main" id="{25D449C3-E9A7-471D-9F77-7CA580B6C682}"/>
              </a:ext>
            </a:extLst>
          </p:cNvPr>
          <p:cNvSpPr txBox="1">
            <a:spLocks noGrp="1"/>
          </p:cNvSpPr>
          <p:nvPr>
            <p:ph type="ftr" sz="quarter" idx="3"/>
          </p:nvPr>
        </p:nvSpPr>
        <p:spPr>
          <a:xfrm>
            <a:off x="1637717" y="6629400"/>
            <a:ext cx="9144256"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100" b="0" i="0" u="none" strike="noStrike" kern="1200" cap="none" spc="0" baseline="0">
                <a:solidFill>
                  <a:srgbClr val="455500"/>
                </a:solidFill>
                <a:uFillTx/>
                <a:latin typeface="Corbel"/>
              </a:defRPr>
            </a:lvl1pPr>
          </a:lstStyle>
          <a:p>
            <a:pPr lvl="0"/>
            <a:r>
              <a:rPr lang="en-US"/>
              <a:t>Add a footer</a:t>
            </a:r>
          </a:p>
        </p:txBody>
      </p:sp>
    </p:spTree>
    <p:extLst>
      <p:ext uri="{BB962C8B-B14F-4D97-AF65-F5344CB8AC3E}">
        <p14:creationId xmlns:p14="http://schemas.microsoft.com/office/powerpoint/2010/main" val="13251867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txStyles>
    <p:titleStyle>
      <a:lvl1pPr marL="0" marR="0" lvl="0" indent="0" algn="l" defTabSz="914400" rtl="0" fontAlgn="auto" hangingPunct="1">
        <a:lnSpc>
          <a:spcPct val="100000"/>
        </a:lnSpc>
        <a:spcBef>
          <a:spcPts val="0"/>
        </a:spcBef>
        <a:spcAft>
          <a:spcPts val="0"/>
        </a:spcAft>
        <a:buNone/>
        <a:tabLst/>
        <a:defRPr lang="en-US" sz="3400" b="0" i="0" u="none" strike="noStrike" kern="1200" cap="none" spc="0" baseline="0">
          <a:solidFill>
            <a:srgbClr val="687F00"/>
          </a:solidFill>
          <a:uFillTx/>
          <a:latin typeface="Corbel"/>
        </a:defRPr>
      </a:lvl1pPr>
    </p:titleStyle>
    <p:bodyStyle>
      <a:lvl1pPr marL="210312" marR="0" lvl="0" indent="-210312" algn="l" defTabSz="914400" rtl="0" fontAlgn="auto" hangingPunct="1">
        <a:lnSpc>
          <a:spcPct val="90000"/>
        </a:lnSpc>
        <a:spcBef>
          <a:spcPts val="1100"/>
        </a:spcBef>
        <a:spcAft>
          <a:spcPts val="0"/>
        </a:spcAft>
        <a:buSzPct val="100000"/>
        <a:buFont typeface="Arial" pitchFamily="34"/>
        <a:buChar char="•"/>
        <a:tabLst/>
        <a:defRPr lang="en-US" sz="2200" b="0" i="0" u="none" strike="noStrike" kern="1200" cap="none" spc="0" baseline="0">
          <a:solidFill>
            <a:srgbClr val="4D3E2F"/>
          </a:solidFill>
          <a:uFillTx/>
          <a:latin typeface="Corbel"/>
        </a:defRPr>
      </a:lvl1pPr>
      <a:lvl2pPr marL="438912" marR="0" lvl="1" indent="-155448" algn="l" defTabSz="914400" rtl="0" fontAlgn="auto" hangingPunct="1">
        <a:lnSpc>
          <a:spcPct val="90000"/>
        </a:lnSpc>
        <a:spcBef>
          <a:spcPts val="400"/>
        </a:spcBef>
        <a:spcAft>
          <a:spcPts val="0"/>
        </a:spcAft>
        <a:buSzPct val="100000"/>
        <a:buFont typeface="Arial" pitchFamily="34"/>
        <a:buChar char="•"/>
        <a:tabLst/>
        <a:defRPr lang="en-US" sz="1800" b="0" i="0" u="none" strike="noStrike" kern="1200" cap="none" spc="0" baseline="0">
          <a:solidFill>
            <a:srgbClr val="4D3E2F"/>
          </a:solidFill>
          <a:uFillTx/>
          <a:latin typeface="Corbel"/>
        </a:defRPr>
      </a:lvl2pPr>
      <a:lvl3pPr marL="676656" marR="0" lvl="2" indent="-155448" algn="l" defTabSz="914400" rtl="0" fontAlgn="auto" hangingPunct="1">
        <a:lnSpc>
          <a:spcPct val="90000"/>
        </a:lnSpc>
        <a:spcBef>
          <a:spcPts val="400"/>
        </a:spcBef>
        <a:spcAft>
          <a:spcPts val="0"/>
        </a:spcAft>
        <a:buSzPct val="100000"/>
        <a:buFont typeface="Arial" pitchFamily="34"/>
        <a:buChar char="•"/>
        <a:tabLst/>
        <a:defRPr lang="en-US" sz="1600" b="0" i="0" u="none" strike="noStrike" kern="1200" cap="none" spc="0" baseline="0">
          <a:solidFill>
            <a:srgbClr val="4D3E2F"/>
          </a:solidFill>
          <a:uFillTx/>
          <a:latin typeface="Corbel"/>
        </a:defRPr>
      </a:lvl3pPr>
      <a:lvl4pPr marL="905256" marR="0" lvl="3" indent="-155448" algn="l" defTabSz="914400" rtl="0" fontAlgn="auto" hangingPunct="1">
        <a:lnSpc>
          <a:spcPct val="90000"/>
        </a:lnSpc>
        <a:spcBef>
          <a:spcPts val="400"/>
        </a:spcBef>
        <a:spcAft>
          <a:spcPts val="0"/>
        </a:spcAft>
        <a:buSzPct val="100000"/>
        <a:buFont typeface="Arial" pitchFamily="34"/>
        <a:buChar char="•"/>
        <a:tabLst/>
        <a:defRPr lang="en-US" sz="1600" b="0" i="0" u="none" strike="noStrike" kern="1200" cap="none" spc="0" baseline="0">
          <a:solidFill>
            <a:srgbClr val="4D3E2F"/>
          </a:solidFill>
          <a:uFillTx/>
          <a:latin typeface="Corbel"/>
        </a:defRPr>
      </a:lvl4pPr>
      <a:lvl5pPr marL="1133856" marR="0" lvl="4" indent="-155448" algn="l" defTabSz="914400" rtl="0" fontAlgn="auto" hangingPunct="1">
        <a:lnSpc>
          <a:spcPct val="90000"/>
        </a:lnSpc>
        <a:spcBef>
          <a:spcPts val="400"/>
        </a:spcBef>
        <a:spcAft>
          <a:spcPts val="0"/>
        </a:spcAft>
        <a:buSzPct val="100000"/>
        <a:buFont typeface="Arial" pitchFamily="34"/>
        <a:buChar char="•"/>
        <a:tabLst/>
        <a:defRPr lang="en-US" sz="1600" b="0" i="0" u="none" strike="noStrike" kern="1200" cap="none" spc="0" baseline="0">
          <a:solidFill>
            <a:srgbClr val="4D3E2F"/>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NtN-Np3Uuw" TargetMode="External"/><Relationship Id="rId2" Type="http://schemas.openxmlformats.org/officeDocument/2006/relationships/hyperlink" Target="https://mail.google.com/mail/u/0?ui=2&amp;ik=3d9dc7c1db&amp;attid=0.1&amp;permmsgid=msg-f:1697112892729164290&amp;th=178d5b2f2adb8202&amp;view=att&amp;disp=safe&amp;realattid=f_kniwx4yj0"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nsIsGPfhn1Q" TargetMode="External"/><Relationship Id="rId2" Type="http://schemas.openxmlformats.org/officeDocument/2006/relationships/hyperlink" Target="https://www.youtube.com/watch?v=-xl6q_Mqx5k&amp;feature=youtu.be" TargetMode="External"/><Relationship Id="rId1" Type="http://schemas.openxmlformats.org/officeDocument/2006/relationships/slideLayout" Target="../slideLayouts/slideLayout4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s://it.wikipedia.org/wiki/Choirokoitia" TargetMode="External"/><Relationship Id="rId2" Type="http://schemas.openxmlformats.org/officeDocument/2006/relationships/image" Target="../media/image38.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sIsGPfhn1Q" TargetMode="External"/><Relationship Id="rId2" Type="http://schemas.openxmlformats.org/officeDocument/2006/relationships/hyperlink" Target="https://www.youtube.com/watch?v=-xl6q_Mqx5k&amp;feature=youtu.be" TargetMode="External"/><Relationship Id="rId1" Type="http://schemas.openxmlformats.org/officeDocument/2006/relationships/slideLayout" Target="../slideLayouts/slideLayout5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W0R7eisl-S0&amp;t=1700s" TargetMode="External"/><Relationship Id="rId2" Type="http://schemas.openxmlformats.org/officeDocument/2006/relationships/hyperlink" Target="https://www.youtube.com/watch?v=V03lhYLUr5E&amp;t=408s" TargetMode="Externa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9.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nsIsGPfhn1Q" TargetMode="External"/><Relationship Id="rId2" Type="http://schemas.openxmlformats.org/officeDocument/2006/relationships/hyperlink" Target="https://www.youtube.com/watch?v=-xl6q_Mqx5k&amp;feature=youtu.be" TargetMode="External"/><Relationship Id="rId1" Type="http://schemas.openxmlformats.org/officeDocument/2006/relationships/slideLayout" Target="../slideLayouts/slideLayout8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nsIsGPfhn1Q" TargetMode="External"/><Relationship Id="rId3" Type="http://schemas.openxmlformats.org/officeDocument/2006/relationships/image" Target="../media/image5.png"/><Relationship Id="rId7" Type="http://schemas.openxmlformats.org/officeDocument/2006/relationships/hyperlink" Target="https://www.youtube.com/watch?v=-xl6q_Mqx5k&amp;feature=youtu.be"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2">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13">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B794B33-9343-4A1B-ADCF-E0AFE6C49604}"/>
              </a:ext>
            </a:extLst>
          </p:cNvPr>
          <p:cNvSpPr>
            <a:spLocks noGrp="1"/>
          </p:cNvSpPr>
          <p:nvPr>
            <p:ph type="ctrTitle"/>
          </p:nvPr>
        </p:nvSpPr>
        <p:spPr>
          <a:xfrm>
            <a:off x="8013290" y="1041401"/>
            <a:ext cx="3079006" cy="2345264"/>
          </a:xfrm>
        </p:spPr>
        <p:txBody>
          <a:bodyPr>
            <a:normAutofit fontScale="90000"/>
          </a:bodyPr>
          <a:lstStyle/>
          <a:p>
            <a:r>
              <a:rPr lang="en-US" sz="4400" dirty="0">
                <a:solidFill>
                  <a:srgbClr val="262626"/>
                </a:solidFill>
              </a:rPr>
              <a:t>Neolithic settlements in Cyprus</a:t>
            </a:r>
            <a:br>
              <a:rPr lang="en-US" sz="4400" dirty="0">
                <a:solidFill>
                  <a:srgbClr val="262626"/>
                </a:solidFill>
              </a:rPr>
            </a:br>
            <a:r>
              <a:rPr lang="en-US" sz="4400" dirty="0">
                <a:solidFill>
                  <a:srgbClr val="262626"/>
                </a:solidFill>
              </a:rPr>
              <a:t>TEAM 1 </a:t>
            </a:r>
            <a:endParaRPr lang="x-none" sz="4400" dirty="0">
              <a:solidFill>
                <a:srgbClr val="262626"/>
              </a:solidFill>
            </a:endParaRPr>
          </a:p>
        </p:txBody>
      </p:sp>
      <p:sp>
        <p:nvSpPr>
          <p:cNvPr id="5" name="Subtitle 4">
            <a:extLst>
              <a:ext uri="{FF2B5EF4-FFF2-40B4-BE49-F238E27FC236}">
                <a16:creationId xmlns:a16="http://schemas.microsoft.com/office/drawing/2014/main" id="{1ACF5E50-6A94-44E7-B4C6-B6171853DAB7}"/>
              </a:ext>
            </a:extLst>
          </p:cNvPr>
          <p:cNvSpPr>
            <a:spLocks noGrp="1"/>
          </p:cNvSpPr>
          <p:nvPr>
            <p:ph type="subTitle" idx="1"/>
          </p:nvPr>
        </p:nvSpPr>
        <p:spPr>
          <a:xfrm>
            <a:off x="7869464" y="3657596"/>
            <a:ext cx="3387421" cy="2345264"/>
          </a:xfrm>
        </p:spPr>
        <p:txBody>
          <a:bodyPr>
            <a:normAutofit fontScale="92500" lnSpcReduction="10000"/>
          </a:bodyPr>
          <a:lstStyle/>
          <a:p>
            <a:r>
              <a:rPr lang="en-US" b="1" dirty="0">
                <a:solidFill>
                  <a:srgbClr val="000000"/>
                </a:solidFill>
              </a:rPr>
              <a:t>GREEN SEEDS</a:t>
            </a:r>
          </a:p>
          <a:p>
            <a:r>
              <a:rPr lang="en-US" b="1" dirty="0">
                <a:solidFill>
                  <a:srgbClr val="000000"/>
                </a:solidFill>
              </a:rPr>
              <a:t>Research project  by the students of AI2:</a:t>
            </a:r>
          </a:p>
          <a:p>
            <a:r>
              <a:rPr lang="en-US" dirty="0">
                <a:solidFill>
                  <a:srgbClr val="000000"/>
                </a:solidFill>
              </a:rPr>
              <a:t>Dimitris Iakovou</a:t>
            </a:r>
          </a:p>
          <a:p>
            <a:r>
              <a:rPr lang="en-US" dirty="0">
                <a:solidFill>
                  <a:srgbClr val="000000"/>
                </a:solidFill>
              </a:rPr>
              <a:t>Petros </a:t>
            </a:r>
            <a:r>
              <a:rPr lang="en-US" dirty="0" err="1">
                <a:solidFill>
                  <a:srgbClr val="000000"/>
                </a:solidFill>
              </a:rPr>
              <a:t>Themistocleous</a:t>
            </a:r>
            <a:endParaRPr lang="en-US" dirty="0">
              <a:solidFill>
                <a:srgbClr val="000000"/>
              </a:solidFill>
            </a:endParaRPr>
          </a:p>
          <a:p>
            <a:r>
              <a:rPr lang="en-US" dirty="0">
                <a:solidFill>
                  <a:srgbClr val="000000"/>
                </a:solidFill>
              </a:rPr>
              <a:t>Raphael </a:t>
            </a:r>
            <a:r>
              <a:rPr lang="en-US" dirty="0" err="1">
                <a:solidFill>
                  <a:srgbClr val="000000"/>
                </a:solidFill>
              </a:rPr>
              <a:t>Patsalidi</a:t>
            </a:r>
            <a:r>
              <a:rPr lang="en-US" dirty="0">
                <a:solidFill>
                  <a:srgbClr val="000000"/>
                </a:solidFill>
              </a:rPr>
              <a:t> </a:t>
            </a:r>
          </a:p>
        </p:txBody>
      </p:sp>
      <p:sp>
        <p:nvSpPr>
          <p:cNvPr id="19" name="Rectangle 18">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457B4F-0E36-4AC0-8C74-20DC2424CBE8}"/>
              </a:ext>
            </a:extLst>
          </p:cNvPr>
          <p:cNvPicPr>
            <a:picLocks noChangeAspect="1"/>
          </p:cNvPicPr>
          <p:nvPr/>
        </p:nvPicPr>
        <p:blipFill>
          <a:blip r:embed="rId5"/>
          <a:stretch>
            <a:fillRect/>
          </a:stretch>
        </p:blipFill>
        <p:spPr>
          <a:xfrm>
            <a:off x="1412683" y="2099406"/>
            <a:ext cx="5784083" cy="2574517"/>
          </a:xfrm>
          <a:prstGeom prst="rect">
            <a:avLst/>
          </a:prstGeom>
        </p:spPr>
      </p:pic>
      <p:cxnSp>
        <p:nvCxnSpPr>
          <p:cNvPr id="21" name="Straight Connector 20">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094698"/>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AE59-D5A2-4416-AA65-1080E46B7AEA}"/>
              </a:ext>
            </a:extLst>
          </p:cNvPr>
          <p:cNvSpPr>
            <a:spLocks noGrp="1"/>
          </p:cNvSpPr>
          <p:nvPr>
            <p:ph type="title"/>
          </p:nvPr>
        </p:nvSpPr>
        <p:spPr/>
        <p:txBody>
          <a:bodyPr/>
          <a:lstStyle/>
          <a:p>
            <a:pPr algn="ctr"/>
            <a:r>
              <a:rPr lang="en-US" b="1" u="sng" dirty="0">
                <a:solidFill>
                  <a:srgbClr val="FF0000"/>
                </a:solidFill>
                <a:ea typeface="+mj-lt"/>
                <a:cs typeface="+mj-lt"/>
              </a:rPr>
              <a:t>TOOLS</a:t>
            </a:r>
            <a:endParaRPr lang="en-US" b="1" u="sng" dirty="0">
              <a:solidFill>
                <a:srgbClr val="FF0000"/>
              </a:solidFill>
              <a:cs typeface="Calibri Light" panose="020F0302020204030204"/>
            </a:endParaRPr>
          </a:p>
        </p:txBody>
      </p:sp>
      <p:sp>
        <p:nvSpPr>
          <p:cNvPr id="3" name="Content Placeholder 2">
            <a:extLst>
              <a:ext uri="{FF2B5EF4-FFF2-40B4-BE49-F238E27FC236}">
                <a16:creationId xmlns:a16="http://schemas.microsoft.com/office/drawing/2014/main" id="{C01F1B99-787F-44A0-9C80-F0BFD57881AF}"/>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en-US" dirty="0">
                <a:ea typeface="+mn-lt"/>
                <a:cs typeface="+mn-lt"/>
              </a:rPr>
              <a:t>Hand mills</a:t>
            </a:r>
          </a:p>
          <a:p>
            <a:pPr marL="514350" indent="-514350">
              <a:buAutoNum type="arabicPeriod"/>
            </a:pPr>
            <a:r>
              <a:rPr lang="en-US" dirty="0">
                <a:ea typeface="+mn-lt"/>
                <a:cs typeface="+mn-lt"/>
              </a:rPr>
              <a:t>Grinders</a:t>
            </a:r>
          </a:p>
          <a:p>
            <a:pPr marL="514350" indent="-514350">
              <a:buAutoNum type="arabicPeriod"/>
            </a:pPr>
            <a:r>
              <a:rPr lang="en-US" dirty="0">
                <a:ea typeface="+mn-lt"/>
                <a:cs typeface="+mn-lt"/>
              </a:rPr>
              <a:t>Bowls</a:t>
            </a:r>
          </a:p>
          <a:p>
            <a:pPr marL="514350" indent="-514350">
              <a:buAutoNum type="arabicPeriod"/>
            </a:pPr>
            <a:r>
              <a:rPr lang="en-US" dirty="0">
                <a:ea typeface="+mn-lt"/>
                <a:cs typeface="+mn-lt"/>
              </a:rPr>
              <a:t>Axes</a:t>
            </a:r>
          </a:p>
          <a:p>
            <a:pPr marL="514350" indent="-514350">
              <a:buAutoNum type="arabicPeriod"/>
            </a:pPr>
            <a:r>
              <a:rPr lang="en-US" dirty="0">
                <a:ea typeface="+mn-lt"/>
                <a:cs typeface="+mn-lt"/>
              </a:rPr>
              <a:t>Blades</a:t>
            </a:r>
          </a:p>
          <a:p>
            <a:pPr marL="514350" indent="-514350">
              <a:buAutoNum type="arabicPeriod"/>
            </a:pPr>
            <a:r>
              <a:rPr lang="en-US" dirty="0">
                <a:ea typeface="+mn-lt"/>
                <a:cs typeface="+mn-lt"/>
              </a:rPr>
              <a:t>Knife blades</a:t>
            </a:r>
          </a:p>
          <a:p>
            <a:pPr marL="514350" indent="-514350">
              <a:buAutoNum type="arabicPeriod"/>
            </a:pPr>
            <a:r>
              <a:rPr lang="en-US" dirty="0">
                <a:ea typeface="+mn-lt"/>
                <a:cs typeface="+mn-lt"/>
              </a:rPr>
              <a:t>Bone needles</a:t>
            </a:r>
          </a:p>
          <a:p>
            <a:pPr marL="514350" indent="-514350">
              <a:buAutoNum type="arabicPeriod"/>
            </a:pPr>
            <a:r>
              <a:rPr lang="en-US" dirty="0">
                <a:ea typeface="+mn-lt"/>
                <a:cs typeface="+mn-lt"/>
              </a:rPr>
              <a:t>Arrows</a:t>
            </a:r>
          </a:p>
          <a:p>
            <a:pPr marL="514350" indent="-514350">
              <a:buAutoNum type="arabicPeriod"/>
            </a:pPr>
            <a:r>
              <a:rPr lang="en-US" dirty="0">
                <a:ea typeface="+mn-lt"/>
                <a:cs typeface="+mn-lt"/>
              </a:rPr>
              <a:t>Bats</a:t>
            </a:r>
          </a:p>
          <a:p>
            <a:pPr marL="514350" indent="-514350">
              <a:buAutoNum type="arabicPeriod"/>
            </a:pPr>
            <a:r>
              <a:rPr lang="en-US" dirty="0">
                <a:ea typeface="+mn-lt"/>
                <a:cs typeface="+mn-lt"/>
              </a:rPr>
              <a:t>Fish and seashells </a:t>
            </a:r>
            <a:endParaRPr lang="en-US" dirty="0">
              <a:cs typeface="Calibri"/>
            </a:endParaRPr>
          </a:p>
        </p:txBody>
      </p:sp>
    </p:spTree>
    <p:extLst>
      <p:ext uri="{BB962C8B-B14F-4D97-AF65-F5344CB8AC3E}">
        <p14:creationId xmlns:p14="http://schemas.microsoft.com/office/powerpoint/2010/main" val="258781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C93D-0BDB-4123-9A20-C5B1AA77CCC9}"/>
              </a:ext>
            </a:extLst>
          </p:cNvPr>
          <p:cNvSpPr>
            <a:spLocks noGrp="1"/>
          </p:cNvSpPr>
          <p:nvPr>
            <p:ph type="title"/>
          </p:nvPr>
        </p:nvSpPr>
        <p:spPr/>
        <p:txBody>
          <a:bodyPr/>
          <a:lstStyle/>
          <a:p>
            <a:pPr algn="ctr"/>
            <a:r>
              <a:rPr lang="en-US" b="1" u="sng" dirty="0">
                <a:solidFill>
                  <a:srgbClr val="FF0000"/>
                </a:solidFill>
                <a:ea typeface="+mj-lt"/>
                <a:cs typeface="+mj-lt"/>
              </a:rPr>
              <a:t>The material they used for the tools</a:t>
            </a:r>
            <a:endParaRPr lang="en-US" b="1" dirty="0">
              <a:solidFill>
                <a:srgbClr val="000000"/>
              </a:solidFill>
              <a:cs typeface="Calibri Light" panose="020F0302020204030204"/>
            </a:endParaRPr>
          </a:p>
        </p:txBody>
      </p:sp>
      <p:sp>
        <p:nvSpPr>
          <p:cNvPr id="3" name="Content Placeholder 2">
            <a:extLst>
              <a:ext uri="{FF2B5EF4-FFF2-40B4-BE49-F238E27FC236}">
                <a16:creationId xmlns:a16="http://schemas.microsoft.com/office/drawing/2014/main" id="{B1576C2D-78FA-4F0B-A22F-1D8316CC5439}"/>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ea typeface="+mn-lt"/>
                <a:cs typeface="+mn-lt"/>
              </a:rPr>
              <a:t>Flint, a form of rock.</a:t>
            </a:r>
          </a:p>
          <a:p>
            <a:pPr marL="514350" indent="-514350">
              <a:buAutoNum type="arabicPeriod"/>
            </a:pPr>
            <a:r>
              <a:rPr lang="en-US" dirty="0">
                <a:ea typeface="+mn-lt"/>
                <a:cs typeface="+mn-lt"/>
              </a:rPr>
              <a:t>Limestone, another form of rock.</a:t>
            </a:r>
          </a:p>
          <a:p>
            <a:pPr marL="514350" indent="-514350">
              <a:buAutoNum type="arabicPeriod"/>
            </a:pPr>
            <a:r>
              <a:rPr lang="en-US" dirty="0">
                <a:ea typeface="+mn-lt"/>
                <a:cs typeface="+mn-lt"/>
              </a:rPr>
              <a:t>Animal bones.</a:t>
            </a:r>
          </a:p>
          <a:p>
            <a:pPr marL="514350" indent="-514350">
              <a:buAutoNum type="arabicPeriod"/>
            </a:pPr>
            <a:r>
              <a:rPr lang="en-US" dirty="0">
                <a:ea typeface="+mn-lt"/>
                <a:cs typeface="+mn-lt"/>
              </a:rPr>
              <a:t>Wood. </a:t>
            </a:r>
            <a:endParaRPr lang="el-GR" dirty="0">
              <a:ea typeface="+mn-lt"/>
              <a:cs typeface="+mn-lt"/>
            </a:endParaRPr>
          </a:p>
        </p:txBody>
      </p:sp>
    </p:spTree>
    <p:extLst>
      <p:ext uri="{BB962C8B-B14F-4D97-AF65-F5344CB8AC3E}">
        <p14:creationId xmlns:p14="http://schemas.microsoft.com/office/powerpoint/2010/main" val="19820362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2BE1-541B-478E-B7B1-9B8ABF78794C}"/>
              </a:ext>
            </a:extLst>
          </p:cNvPr>
          <p:cNvSpPr>
            <a:spLocks noGrp="1"/>
          </p:cNvSpPr>
          <p:nvPr>
            <p:ph type="title"/>
          </p:nvPr>
        </p:nvSpPr>
        <p:spPr/>
        <p:txBody>
          <a:bodyPr/>
          <a:lstStyle/>
          <a:p>
            <a:r>
              <a:rPr lang="en-US" b="1" u="sng" dirty="0">
                <a:solidFill>
                  <a:srgbClr val="FF0000"/>
                </a:solidFill>
                <a:ea typeface="+mj-lt"/>
                <a:cs typeface="+mj-lt"/>
              </a:rPr>
              <a:t>Where did they find the materials?</a:t>
            </a:r>
            <a:endParaRPr lang="en-US" b="1" u="sng" dirty="0">
              <a:solidFill>
                <a:srgbClr val="FF0000"/>
              </a:solidFill>
              <a:cs typeface="Calibri Light"/>
            </a:endParaRPr>
          </a:p>
        </p:txBody>
      </p:sp>
      <p:sp>
        <p:nvSpPr>
          <p:cNvPr id="3" name="Content Placeholder 2">
            <a:extLst>
              <a:ext uri="{FF2B5EF4-FFF2-40B4-BE49-F238E27FC236}">
                <a16:creationId xmlns:a16="http://schemas.microsoft.com/office/drawing/2014/main" id="{C9B1C48C-966F-45FF-B949-0C46D0AE0AF5}"/>
              </a:ext>
            </a:extLst>
          </p:cNvPr>
          <p:cNvSpPr>
            <a:spLocks noGrp="1"/>
          </p:cNvSpPr>
          <p:nvPr>
            <p:ph idx="1"/>
          </p:nvPr>
        </p:nvSpPr>
        <p:spPr/>
        <p:txBody>
          <a:bodyPr vert="horz" lIns="91440" tIns="45720" rIns="91440" bIns="45720" rtlCol="0" anchor="t">
            <a:normAutofit/>
          </a:bodyPr>
          <a:lstStyle/>
          <a:p>
            <a:pPr algn="just"/>
            <a:r>
              <a:rPr lang="en-US" dirty="0">
                <a:cs typeface="Calibri"/>
              </a:rPr>
              <a:t>They were found in nature and were used to search for food or make other items. Specifically, tools were made for harvesting cereals, cutting reeds, processing wood and scraping the skin of animals. Most bone tools were used to make objects, including fine sewing threads and drilling tools. </a:t>
            </a:r>
          </a:p>
        </p:txBody>
      </p:sp>
    </p:spTree>
    <p:extLst>
      <p:ext uri="{BB962C8B-B14F-4D97-AF65-F5344CB8AC3E}">
        <p14:creationId xmlns:p14="http://schemas.microsoft.com/office/powerpoint/2010/main" val="14302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0BAE-53FF-4255-8AC1-9AE967F76089}"/>
              </a:ext>
            </a:extLst>
          </p:cNvPr>
          <p:cNvSpPr>
            <a:spLocks noGrp="1"/>
          </p:cNvSpPr>
          <p:nvPr>
            <p:ph type="title"/>
          </p:nvPr>
        </p:nvSpPr>
        <p:spPr/>
        <p:txBody>
          <a:bodyPr/>
          <a:lstStyle/>
          <a:p>
            <a:pPr algn="ctr"/>
            <a:r>
              <a:rPr lang="en-US" b="1" i="1" u="sng" dirty="0">
                <a:solidFill>
                  <a:srgbClr val="FF0000"/>
                </a:solidFill>
                <a:cs typeface="Calibri Light"/>
              </a:rPr>
              <a:t>Links</a:t>
            </a:r>
            <a:endParaRPr lang="en-US" i="1" dirty="0">
              <a:solidFill>
                <a:srgbClr val="FF0000"/>
              </a:solidFill>
              <a:cs typeface="Calibri Light" panose="020F0302020204030204"/>
            </a:endParaRPr>
          </a:p>
        </p:txBody>
      </p:sp>
      <p:sp>
        <p:nvSpPr>
          <p:cNvPr id="3" name="Content Placeholder 2">
            <a:extLst>
              <a:ext uri="{FF2B5EF4-FFF2-40B4-BE49-F238E27FC236}">
                <a16:creationId xmlns:a16="http://schemas.microsoft.com/office/drawing/2014/main" id="{89492013-14FF-4ABA-B0B0-FA2222E0B76D}"/>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https://mail.google.com/mail/u/0?ui=2&amp;ik=3d9dc7c1db&amp;attid=0.1&amp;permmsgid=msg-f:1697112892729164290&amp;th=178d5b2f2adb8202&amp;view=att&amp;disp=safe&amp;realattid=f_kniwx4yj0</a:t>
            </a:r>
            <a:endParaRPr lang="en-US">
              <a:ea typeface="+mn-lt"/>
              <a:cs typeface="+mn-lt"/>
            </a:endParaRPr>
          </a:p>
          <a:p>
            <a:endParaRPr lang="en-US" dirty="0">
              <a:cs typeface="Calibri"/>
            </a:endParaRPr>
          </a:p>
          <a:p>
            <a:r>
              <a:rPr lang="en-US" dirty="0">
                <a:ea typeface="+mj-lt"/>
                <a:cs typeface="+mj-lt"/>
                <a:hlinkClick r:id="rId3"/>
              </a:rPr>
              <a:t>https://www.youtube.com/watch?v=TNtN-Np3Uuw</a:t>
            </a:r>
            <a:endParaRPr lang="en-US" dirty="0">
              <a:ea typeface="+mj-lt"/>
              <a:cs typeface="+mj-lt"/>
            </a:endParaRPr>
          </a:p>
          <a:p>
            <a:pPr>
              <a:buClr>
                <a:srgbClr val="8AD0D6"/>
              </a:buClr>
            </a:pPr>
            <a:endParaRPr lang="en-US" dirty="0">
              <a:ea typeface="+mj-lt"/>
              <a:cs typeface="+mj-lt"/>
            </a:endParaRPr>
          </a:p>
        </p:txBody>
      </p:sp>
    </p:spTree>
    <p:extLst>
      <p:ext uri="{BB962C8B-B14F-4D97-AF65-F5344CB8AC3E}">
        <p14:creationId xmlns:p14="http://schemas.microsoft.com/office/powerpoint/2010/main" val="2140695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ED43E8-ED98-4B7E-914F-4AE4E77C02D3}"/>
              </a:ext>
            </a:extLst>
          </p:cNvPr>
          <p:cNvPicPr>
            <a:picLocks noChangeAspect="1"/>
          </p:cNvPicPr>
          <p:nvPr/>
        </p:nvPicPr>
        <p:blipFill>
          <a:blip r:embed="rId2"/>
          <a:stretch>
            <a:fillRect/>
          </a:stretch>
        </p:blipFill>
        <p:spPr>
          <a:xfrm>
            <a:off x="3543432" y="2838190"/>
            <a:ext cx="4071741" cy="3540689"/>
          </a:xfrm>
          <a:prstGeom prst="rect">
            <a:avLst/>
          </a:prstGeom>
        </p:spPr>
      </p:pic>
      <p:pic>
        <p:nvPicPr>
          <p:cNvPr id="3" name="Picture 3" descr="A picture containing indoor&#10;&#10;Description automatically generated">
            <a:extLst>
              <a:ext uri="{FF2B5EF4-FFF2-40B4-BE49-F238E27FC236}">
                <a16:creationId xmlns:a16="http://schemas.microsoft.com/office/drawing/2014/main" id="{67E38E04-C269-4255-95FE-1C18BBC292B8}"/>
              </a:ext>
            </a:extLst>
          </p:cNvPr>
          <p:cNvPicPr>
            <a:picLocks noChangeAspect="1"/>
          </p:cNvPicPr>
          <p:nvPr/>
        </p:nvPicPr>
        <p:blipFill>
          <a:blip r:embed="rId3"/>
          <a:stretch>
            <a:fillRect/>
          </a:stretch>
        </p:blipFill>
        <p:spPr>
          <a:xfrm>
            <a:off x="392482" y="261526"/>
            <a:ext cx="4361144" cy="2514510"/>
          </a:xfrm>
          <a:prstGeom prst="rect">
            <a:avLst/>
          </a:prstGeom>
        </p:spPr>
      </p:pic>
      <p:pic>
        <p:nvPicPr>
          <p:cNvPr id="4" name="Picture 4">
            <a:extLst>
              <a:ext uri="{FF2B5EF4-FFF2-40B4-BE49-F238E27FC236}">
                <a16:creationId xmlns:a16="http://schemas.microsoft.com/office/drawing/2014/main" id="{EE37DD9A-3DFD-4583-87FD-4B6EDDF188D3}"/>
              </a:ext>
            </a:extLst>
          </p:cNvPr>
          <p:cNvPicPr>
            <a:picLocks noChangeAspect="1"/>
          </p:cNvPicPr>
          <p:nvPr/>
        </p:nvPicPr>
        <p:blipFill>
          <a:blip r:embed="rId4"/>
          <a:stretch>
            <a:fillRect/>
          </a:stretch>
        </p:blipFill>
        <p:spPr>
          <a:xfrm>
            <a:off x="8123063" y="554538"/>
            <a:ext cx="3795514" cy="5738486"/>
          </a:xfrm>
          <a:prstGeom prst="rect">
            <a:avLst/>
          </a:prstGeom>
        </p:spPr>
      </p:pic>
    </p:spTree>
    <p:extLst>
      <p:ext uri="{BB962C8B-B14F-4D97-AF65-F5344CB8AC3E}">
        <p14:creationId xmlns:p14="http://schemas.microsoft.com/office/powerpoint/2010/main" val="1839901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EC68-8DFF-4FF6-946C-9EE7100BEFAA}"/>
              </a:ext>
            </a:extLst>
          </p:cNvPr>
          <p:cNvSpPr>
            <a:spLocks noGrp="1"/>
          </p:cNvSpPr>
          <p:nvPr>
            <p:ph type="title"/>
          </p:nvPr>
        </p:nvSpPr>
        <p:spPr/>
        <p:txBody>
          <a:bodyPr/>
          <a:lstStyle/>
          <a:p>
            <a:r>
              <a:rPr lang="en-US" dirty="0"/>
              <a:t>The students who worked on the project:</a:t>
            </a:r>
            <a:br>
              <a:rPr lang="en-US" dirty="0"/>
            </a:br>
            <a:br>
              <a:rPr lang="en-US" dirty="0"/>
            </a:br>
            <a:r>
              <a:rPr lang="en-US" dirty="0" err="1"/>
              <a:t>Angelos</a:t>
            </a:r>
            <a:r>
              <a:rPr lang="en-US" dirty="0"/>
              <a:t> </a:t>
            </a:r>
            <a:r>
              <a:rPr lang="en-US" dirty="0" err="1"/>
              <a:t>Vintra</a:t>
            </a:r>
            <a:r>
              <a:rPr lang="en-US" dirty="0"/>
              <a:t>, </a:t>
            </a:r>
            <a:br>
              <a:rPr lang="en-US" dirty="0"/>
            </a:br>
            <a:r>
              <a:rPr lang="en-US" dirty="0" err="1"/>
              <a:t>Angelos</a:t>
            </a:r>
            <a:r>
              <a:rPr lang="en-US" dirty="0"/>
              <a:t> </a:t>
            </a:r>
            <a:r>
              <a:rPr lang="en-US" dirty="0" err="1"/>
              <a:t>Erodotou</a:t>
            </a:r>
            <a:r>
              <a:rPr lang="en-US" dirty="0"/>
              <a:t>, </a:t>
            </a:r>
            <a:br>
              <a:rPr lang="en-US" dirty="0"/>
            </a:br>
            <a:r>
              <a:rPr lang="en-US" dirty="0" err="1"/>
              <a:t>Christodoulos</a:t>
            </a:r>
            <a:r>
              <a:rPr lang="en-US" dirty="0"/>
              <a:t> </a:t>
            </a:r>
            <a:r>
              <a:rPr lang="en-US" dirty="0" err="1"/>
              <a:t>Poliviou</a:t>
            </a:r>
            <a:r>
              <a:rPr lang="en-US" dirty="0"/>
              <a:t>!</a:t>
            </a:r>
            <a:br>
              <a:rPr lang="en-US" dirty="0"/>
            </a:br>
            <a:br>
              <a:rPr lang="en-US" dirty="0"/>
            </a:br>
            <a:r>
              <a:rPr lang="en-US" dirty="0"/>
              <a:t>Thank you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936346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72B899-9BAA-4120-ABDF-C37ED56BD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le 1">
            <a:extLst>
              <a:ext uri="{FF2B5EF4-FFF2-40B4-BE49-F238E27FC236}">
                <a16:creationId xmlns:a16="http://schemas.microsoft.com/office/drawing/2014/main" id="{A3CEE0F1-F5FF-4489-ABAC-B7E727E7AAAC}"/>
              </a:ext>
            </a:extLst>
          </p:cNvPr>
          <p:cNvSpPr>
            <a:spLocks noGrp="1"/>
          </p:cNvSpPr>
          <p:nvPr>
            <p:ph type="ctrTitle"/>
          </p:nvPr>
        </p:nvSpPr>
        <p:spPr>
          <a:xfrm>
            <a:off x="484814" y="640081"/>
            <a:ext cx="3659246" cy="2566652"/>
          </a:xfrm>
        </p:spPr>
        <p:txBody>
          <a:bodyPr>
            <a:normAutofit/>
          </a:bodyPr>
          <a:lstStyle/>
          <a:p>
            <a:br>
              <a:rPr lang="en-US" sz="4000" dirty="0">
                <a:solidFill>
                  <a:schemeClr val="tx1"/>
                </a:solidFill>
              </a:rPr>
            </a:br>
            <a:r>
              <a:rPr lang="en-US" sz="4000" dirty="0">
                <a:solidFill>
                  <a:schemeClr val="tx1"/>
                </a:solidFill>
              </a:rPr>
              <a:t>TEAM 3</a:t>
            </a:r>
            <a:br>
              <a:rPr lang="en-US" sz="4000" dirty="0">
                <a:solidFill>
                  <a:schemeClr val="tx1"/>
                </a:solidFill>
              </a:rPr>
            </a:br>
            <a:r>
              <a:rPr lang="en-US" sz="4000" dirty="0">
                <a:solidFill>
                  <a:schemeClr val="tx1"/>
                </a:solidFill>
              </a:rPr>
              <a:t>CHOIROKOITIA</a:t>
            </a:r>
            <a:br>
              <a:rPr lang="en-US" sz="4000" dirty="0">
                <a:solidFill>
                  <a:schemeClr val="tx1"/>
                </a:solidFill>
              </a:rPr>
            </a:br>
            <a:endParaRPr lang="x-none" sz="4000" dirty="0">
              <a:solidFill>
                <a:schemeClr val="tx1"/>
              </a:solidFill>
            </a:endParaRPr>
          </a:p>
        </p:txBody>
      </p:sp>
      <p:sp>
        <p:nvSpPr>
          <p:cNvPr id="3" name="Subtitle 2">
            <a:extLst>
              <a:ext uri="{FF2B5EF4-FFF2-40B4-BE49-F238E27FC236}">
                <a16:creationId xmlns:a16="http://schemas.microsoft.com/office/drawing/2014/main" id="{8F5E5C36-6E95-47B4-B1ED-C0C8E3CC2D47}"/>
              </a:ext>
            </a:extLst>
          </p:cNvPr>
          <p:cNvSpPr>
            <a:spLocks noGrp="1"/>
          </p:cNvSpPr>
          <p:nvPr>
            <p:ph type="subTitle" idx="1"/>
          </p:nvPr>
        </p:nvSpPr>
        <p:spPr>
          <a:xfrm>
            <a:off x="484814" y="3651268"/>
            <a:ext cx="3659246" cy="2510689"/>
          </a:xfrm>
        </p:spPr>
        <p:txBody>
          <a:bodyPr>
            <a:normAutofit fontScale="92500"/>
          </a:bodyPr>
          <a:lstStyle/>
          <a:p>
            <a:r>
              <a:rPr lang="en-US" sz="1800" dirty="0"/>
              <a:t>Environment, Art, Tools </a:t>
            </a:r>
          </a:p>
          <a:p>
            <a:endParaRPr lang="el-GR" sz="1800" dirty="0"/>
          </a:p>
          <a:p>
            <a:r>
              <a:rPr lang="en-US" sz="1800" dirty="0"/>
              <a:t>CLASS </a:t>
            </a:r>
            <a:r>
              <a:rPr lang="el-GR" sz="1800" dirty="0"/>
              <a:t>Α2</a:t>
            </a:r>
            <a:r>
              <a:rPr lang="en-US" sz="1800" dirty="0"/>
              <a:t>:</a:t>
            </a:r>
            <a:r>
              <a:rPr lang="el-GR" sz="1800" dirty="0"/>
              <a:t> </a:t>
            </a:r>
            <a:r>
              <a:rPr lang="en-US" sz="1800" dirty="0" err="1"/>
              <a:t>panagiotis</a:t>
            </a:r>
            <a:r>
              <a:rPr lang="el-GR" sz="1800" dirty="0"/>
              <a:t>, </a:t>
            </a:r>
            <a:r>
              <a:rPr lang="en-US" sz="1800" dirty="0" err="1"/>
              <a:t>elias</a:t>
            </a:r>
            <a:r>
              <a:rPr lang="el-GR" sz="1800" dirty="0"/>
              <a:t>, </a:t>
            </a:r>
            <a:r>
              <a:rPr lang="en-US" sz="1800" dirty="0" err="1"/>
              <a:t>dimitris</a:t>
            </a:r>
            <a:r>
              <a:rPr lang="el-GR" sz="1800" dirty="0"/>
              <a:t>, </a:t>
            </a:r>
            <a:r>
              <a:rPr lang="en-US" sz="1800" dirty="0" err="1"/>
              <a:t>ieronimos</a:t>
            </a:r>
            <a:r>
              <a:rPr lang="en-US" sz="1800" dirty="0"/>
              <a:t>, </a:t>
            </a:r>
            <a:r>
              <a:rPr lang="en-US" sz="1800" dirty="0" err="1"/>
              <a:t>constantinos</a:t>
            </a:r>
            <a:r>
              <a:rPr lang="en-US" sz="1800" dirty="0"/>
              <a:t>.</a:t>
            </a:r>
            <a:r>
              <a:rPr lang="el-GR" sz="1800" dirty="0"/>
              <a:t> </a:t>
            </a:r>
          </a:p>
        </p:txBody>
      </p:sp>
      <p:pic>
        <p:nvPicPr>
          <p:cNvPr id="4" name="Picture 3" descr="Background pattern&#10;&#10;Description automatically generated">
            <a:extLst>
              <a:ext uri="{FF2B5EF4-FFF2-40B4-BE49-F238E27FC236}">
                <a16:creationId xmlns:a16="http://schemas.microsoft.com/office/drawing/2014/main" id="{53D5229A-4031-468F-BB73-45F99EBD0D49}"/>
              </a:ext>
            </a:extLst>
          </p:cNvPr>
          <p:cNvPicPr>
            <a:picLocks noChangeAspect="1"/>
          </p:cNvPicPr>
          <p:nvPr/>
        </p:nvPicPr>
        <p:blipFill rotWithShape="1">
          <a:blip r:embed="rId2"/>
          <a:srcRect t="55230" r="-1" b="-1"/>
          <a:stretch/>
        </p:blipFill>
        <p:spPr>
          <a:xfrm>
            <a:off x="4628874" y="45724"/>
            <a:ext cx="7556906" cy="3428989"/>
          </a:xfrm>
          <a:prstGeom prst="rect">
            <a:avLst/>
          </a:prstGeom>
        </p:spPr>
      </p:pic>
      <p:cxnSp>
        <p:nvCxnSpPr>
          <p:cNvPr id="20" name="Straight Connector 19">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429000"/>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building, outdoor, ground, sky&#10;&#10;Description automatically generated">
            <a:extLst>
              <a:ext uri="{FF2B5EF4-FFF2-40B4-BE49-F238E27FC236}">
                <a16:creationId xmlns:a16="http://schemas.microsoft.com/office/drawing/2014/main" id="{27304636-0B08-4494-A877-11F6BF7339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44" r="-1" b="22883"/>
          <a:stretch/>
        </p:blipFill>
        <p:spPr>
          <a:xfrm>
            <a:off x="4635097" y="3474720"/>
            <a:ext cx="7556889" cy="3383280"/>
          </a:xfrm>
          <a:prstGeom prst="rect">
            <a:avLst/>
          </a:prstGeom>
        </p:spPr>
      </p:pic>
    </p:spTree>
    <p:extLst>
      <p:ext uri="{BB962C8B-B14F-4D97-AF65-F5344CB8AC3E}">
        <p14:creationId xmlns:p14="http://schemas.microsoft.com/office/powerpoint/2010/main" val="793891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8F8A-3D37-4D24-BC7C-7846BFBF1AE6}"/>
              </a:ext>
            </a:extLst>
          </p:cNvPr>
          <p:cNvSpPr>
            <a:spLocks noGrp="1"/>
          </p:cNvSpPr>
          <p:nvPr>
            <p:ph type="title"/>
          </p:nvPr>
        </p:nvSpPr>
        <p:spPr/>
        <p:txBody>
          <a:bodyPr/>
          <a:lstStyle/>
          <a:p>
            <a:r>
              <a:rPr lang="en-US" dirty="0" err="1">
                <a:latin typeface="Comic Sans MS" panose="030F0702030302020204" pitchFamily="66" charset="0"/>
              </a:rPr>
              <a:t>Choirokitia</a:t>
            </a:r>
            <a:r>
              <a:rPr lang="en-US" dirty="0">
                <a:latin typeface="Comic Sans MS" panose="030F0702030302020204" pitchFamily="66" charset="0"/>
              </a:rPr>
              <a:t> - Environment</a:t>
            </a:r>
            <a:endParaRPr lang="x-none"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CC84E47-37E3-4109-8C3A-5721BBCE6222}"/>
              </a:ext>
            </a:extLst>
          </p:cNvPr>
          <p:cNvSpPr>
            <a:spLocks noGrp="1"/>
          </p:cNvSpPr>
          <p:nvPr>
            <p:ph idx="1"/>
          </p:nvPr>
        </p:nvSpPr>
        <p:spPr/>
        <p:txBody>
          <a:bodyPr>
            <a:normAutofit lnSpcReduction="10000"/>
          </a:bodyPr>
          <a:lstStyle/>
          <a:p>
            <a:pPr marL="0" indent="0">
              <a:buNone/>
            </a:pPr>
            <a:r>
              <a:rPr lang="en-US" sz="2000" dirty="0">
                <a:effectLst/>
                <a:latin typeface="Comic Sans MS" panose="030F0702030302020204" pitchFamily="66" charset="0"/>
              </a:rPr>
              <a:t>Regarding climate and the environment, scientific findings show that in Europe and the Middle East there was a significant climate change around 6200 BC. The excavation and research in </a:t>
            </a:r>
            <a:r>
              <a:rPr lang="en-US" sz="2000" dirty="0" err="1">
                <a:latin typeface="Comic Sans MS" panose="030F0702030302020204" pitchFamily="66" charset="0"/>
              </a:rPr>
              <a:t>Ch</a:t>
            </a:r>
            <a:r>
              <a:rPr lang="en-US" sz="2000" dirty="0" err="1">
                <a:effectLst/>
                <a:latin typeface="Comic Sans MS" panose="030F0702030302020204" pitchFamily="66" charset="0"/>
              </a:rPr>
              <a:t>oirokoitia</a:t>
            </a:r>
            <a:r>
              <a:rPr lang="en-US" sz="2000" dirty="0">
                <a:effectLst/>
                <a:latin typeface="Comic Sans MS" panose="030F0702030302020204" pitchFamily="66" charset="0"/>
              </a:rPr>
              <a:t> documents the existence of several episodes of waterfalls. </a:t>
            </a:r>
          </a:p>
          <a:p>
            <a:pPr marL="0" indent="0">
              <a:buNone/>
            </a:pPr>
            <a:r>
              <a:rPr lang="en-US" sz="2000" dirty="0">
                <a:effectLst/>
                <a:latin typeface="Comic Sans MS" panose="030F0702030302020204" pitchFamily="66" charset="0"/>
              </a:rPr>
              <a:t>After this period, the climatic conditions seem to stabilize into mild Mediterranean climate. Carbohydrate studies provide a roughly similar picture. </a:t>
            </a:r>
          </a:p>
          <a:p>
            <a:pPr marL="0" indent="0">
              <a:buNone/>
            </a:pPr>
            <a:r>
              <a:rPr lang="en-US" sz="2000" dirty="0">
                <a:effectLst/>
                <a:latin typeface="Comic Sans MS" panose="030F0702030302020204" pitchFamily="66" charset="0"/>
              </a:rPr>
              <a:t>During the early phase of the settlement, trees such as olive trees, fig trees thrive. In the later period, the presence of certain trees decreases, while the presence of others increases significantly, such as pine. </a:t>
            </a:r>
          </a:p>
          <a:p>
            <a:pPr marL="0" indent="0">
              <a:buNone/>
            </a:pPr>
            <a:endParaRPr lang="el-GR" sz="2000" dirty="0">
              <a:effectLst/>
              <a:latin typeface="Comic Sans MS" panose="030F0702030302020204" pitchFamily="66" charset="0"/>
            </a:endParaRPr>
          </a:p>
        </p:txBody>
      </p:sp>
      <p:pic>
        <p:nvPicPr>
          <p:cNvPr id="5" name="Picture 4" descr="A picture containing building, outdoor, ground, sky&#10;&#10;Description automatically generated">
            <a:extLst>
              <a:ext uri="{FF2B5EF4-FFF2-40B4-BE49-F238E27FC236}">
                <a16:creationId xmlns:a16="http://schemas.microsoft.com/office/drawing/2014/main" id="{0EAD5CB2-AF41-428A-A461-3477946C6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125" y="286603"/>
            <a:ext cx="2357438" cy="1571625"/>
          </a:xfrm>
          <a:prstGeom prst="rect">
            <a:avLst/>
          </a:prstGeom>
        </p:spPr>
      </p:pic>
    </p:spTree>
    <p:extLst>
      <p:ext uri="{BB962C8B-B14F-4D97-AF65-F5344CB8AC3E}">
        <p14:creationId xmlns:p14="http://schemas.microsoft.com/office/powerpoint/2010/main" val="70542399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pic>
        <p:nvPicPr>
          <p:cNvPr id="5" name="Picture 4" descr="A picture containing sky&#10;&#10;Description automatically generated">
            <a:extLst>
              <a:ext uri="{FF2B5EF4-FFF2-40B4-BE49-F238E27FC236}">
                <a16:creationId xmlns:a16="http://schemas.microsoft.com/office/drawing/2014/main" id="{B786DD50-BC87-4670-868A-876037E4085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0AFE42B7-4F23-4202-9DDB-50E78C91AD0F}"/>
              </a:ext>
            </a:extLst>
          </p:cNvPr>
          <p:cNvSpPr>
            <a:spLocks noGrp="1"/>
          </p:cNvSpPr>
          <p:nvPr>
            <p:ph type="title"/>
          </p:nvPr>
        </p:nvSpPr>
        <p:spPr>
          <a:xfrm>
            <a:off x="1066799" y="-71719"/>
            <a:ext cx="10058400" cy="1450757"/>
          </a:xfrm>
        </p:spPr>
        <p:txBody>
          <a:bodyPr>
            <a:normAutofit/>
          </a:bodyPr>
          <a:lstStyle/>
          <a:p>
            <a:r>
              <a:rPr lang="en-US" dirty="0" err="1">
                <a:latin typeface="Comic Sans MS" panose="030F0702030302020204" pitchFamily="66" charset="0"/>
              </a:rPr>
              <a:t>Choirokoitia</a:t>
            </a:r>
            <a:r>
              <a:rPr lang="en-US" dirty="0">
                <a:latin typeface="Comic Sans MS" panose="030F0702030302020204" pitchFamily="66" charset="0"/>
              </a:rPr>
              <a:t> - tools</a:t>
            </a:r>
            <a:endParaRPr lang="x-none" dirty="0">
              <a:latin typeface="Comic Sans MS" panose="030F0702030302020204" pitchFamily="66" charset="0"/>
            </a:endParaRPr>
          </a:p>
        </p:txBody>
      </p:sp>
      <p:cxnSp>
        <p:nvCxnSpPr>
          <p:cNvPr id="25" name="Straight Connector 11">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9143CF-8EBC-4E97-A9B2-41862A07469F}"/>
              </a:ext>
            </a:extLst>
          </p:cNvPr>
          <p:cNvSpPr>
            <a:spLocks noGrp="1"/>
          </p:cNvSpPr>
          <p:nvPr>
            <p:ph idx="1"/>
          </p:nvPr>
        </p:nvSpPr>
        <p:spPr>
          <a:xfrm>
            <a:off x="1102092" y="2009473"/>
            <a:ext cx="10058400" cy="3760891"/>
          </a:xfrm>
        </p:spPr>
        <p:txBody>
          <a:bodyPr>
            <a:normAutofit/>
          </a:bodyPr>
          <a:lstStyle/>
          <a:p>
            <a:pPr>
              <a:lnSpc>
                <a:spcPct val="110000"/>
              </a:lnSpc>
            </a:pPr>
            <a:r>
              <a:rPr lang="en-US" sz="1600" b="1" dirty="0"/>
              <a:t>Their tools were jewels with stones of various origins.</a:t>
            </a:r>
          </a:p>
          <a:p>
            <a:pPr>
              <a:lnSpc>
                <a:spcPct val="110000"/>
              </a:lnSpc>
            </a:pPr>
            <a:r>
              <a:rPr lang="en-US" sz="1600" b="1" dirty="0"/>
              <a:t>The human form is dominant on the figurines found in the Neolithic settlement of </a:t>
            </a:r>
            <a:r>
              <a:rPr lang="en-US" sz="1600" b="1" dirty="0" err="1"/>
              <a:t>Choirokoitia</a:t>
            </a:r>
            <a:r>
              <a:rPr lang="en-US" sz="1600" b="1" dirty="0"/>
              <a:t>. Sharp rings are open rings with a sharp end in the shape of a question mark. Pebbles have a grid with engraved lines. The inhabitants of </a:t>
            </a:r>
            <a:r>
              <a:rPr lang="en-US" sz="1600" b="1" dirty="0" err="1"/>
              <a:t>Choirokoitia</a:t>
            </a:r>
            <a:r>
              <a:rPr lang="en-US" sz="1600" b="1" dirty="0"/>
              <a:t>, in order to secure their food, were engaged in agriculture, since the location of the settlement made seafood secondary to their diet. Nevertheless, they seem to have used "advanced fishing methods of nets or strong hooks". This can be deduced from the species of fish they caught that were large in size.</a:t>
            </a:r>
          </a:p>
          <a:p>
            <a:pPr>
              <a:lnSpc>
                <a:spcPct val="110000"/>
              </a:lnSpc>
            </a:pPr>
            <a:r>
              <a:rPr lang="en-US" sz="1600" b="1" dirty="0"/>
              <a:t>Agriculture was based mainly on the cultivation of cereals, legumes and lentils. </a:t>
            </a:r>
          </a:p>
          <a:p>
            <a:pPr>
              <a:lnSpc>
                <a:spcPct val="110000"/>
              </a:lnSpc>
            </a:pPr>
            <a:r>
              <a:rPr lang="en-US" sz="1600" b="1" dirty="0"/>
              <a:t>At the same time, the inhabitants of the settlement raised in areas outside the village, mainly sheep, goats and pigs.</a:t>
            </a:r>
          </a:p>
          <a:p>
            <a:pPr>
              <a:lnSpc>
                <a:spcPct val="110000"/>
              </a:lnSpc>
            </a:pPr>
            <a:r>
              <a:rPr lang="en-US" sz="1600" b="1" dirty="0"/>
              <a:t>Finally, deer hunting was carried out by unknown methods. No arrows were found.</a:t>
            </a:r>
            <a:endParaRPr lang="x-none" sz="1600" b="1" dirty="0"/>
          </a:p>
        </p:txBody>
      </p:sp>
      <p:sp>
        <p:nvSpPr>
          <p:cNvPr id="26" name="Rectangle 13">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70088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F0502020204030204"/>
              <a:ea typeface="+mn-ea"/>
              <a:cs typeface="+mn-cs"/>
            </a:endParaRPr>
          </a:p>
        </p:txBody>
      </p:sp>
      <p:sp>
        <p:nvSpPr>
          <p:cNvPr id="2" name="Title 1">
            <a:extLst>
              <a:ext uri="{FF2B5EF4-FFF2-40B4-BE49-F238E27FC236}">
                <a16:creationId xmlns:a16="http://schemas.microsoft.com/office/drawing/2014/main" id="{F5CFD331-7CA6-442A-BB1B-9109BDD8FE64}"/>
              </a:ext>
            </a:extLst>
          </p:cNvPr>
          <p:cNvSpPr>
            <a:spLocks noGrp="1"/>
          </p:cNvSpPr>
          <p:nvPr>
            <p:ph type="title"/>
          </p:nvPr>
        </p:nvSpPr>
        <p:spPr>
          <a:xfrm>
            <a:off x="5282073" y="489059"/>
            <a:ext cx="6432434" cy="1450757"/>
          </a:xfrm>
        </p:spPr>
        <p:txBody>
          <a:bodyPr>
            <a:normAutofit/>
          </a:bodyPr>
          <a:lstStyle/>
          <a:p>
            <a:r>
              <a:rPr lang="en-US" dirty="0" err="1">
                <a:latin typeface="Comic Sans MS" panose="030F0702030302020204" pitchFamily="66" charset="0"/>
              </a:rPr>
              <a:t>Choirokoitia</a:t>
            </a:r>
            <a:r>
              <a:rPr lang="en-US" dirty="0">
                <a:latin typeface="Comic Sans MS" panose="030F0702030302020204" pitchFamily="66" charset="0"/>
              </a:rPr>
              <a:t> - tools</a:t>
            </a:r>
            <a:endParaRPr lang="x-none" dirty="0">
              <a:latin typeface="Comic Sans MS" panose="030F0702030302020204" pitchFamily="66" charset="0"/>
            </a:endParaRPr>
          </a:p>
        </p:txBody>
      </p:sp>
      <p:pic>
        <p:nvPicPr>
          <p:cNvPr id="1026" name="Picture 2" descr="Χοιροκοιτία αρχαιολογικός χώρος">
            <a:extLst>
              <a:ext uri="{FF2B5EF4-FFF2-40B4-BE49-F238E27FC236}">
                <a16:creationId xmlns:a16="http://schemas.microsoft.com/office/drawing/2014/main" id="{265AF13C-6E23-42F2-8EA7-23429AE07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69" r="16385"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B5FFA3-7D90-44E5-8CF5-947428F24C5D}"/>
              </a:ext>
            </a:extLst>
          </p:cNvPr>
          <p:cNvSpPr>
            <a:spLocks noGrp="1"/>
          </p:cNvSpPr>
          <p:nvPr>
            <p:ph idx="1"/>
          </p:nvPr>
        </p:nvSpPr>
        <p:spPr>
          <a:xfrm>
            <a:off x="4847209" y="2428875"/>
            <a:ext cx="6694072" cy="3525611"/>
          </a:xfrm>
        </p:spPr>
        <p:txBody>
          <a:bodyPr>
            <a:noAutofit/>
          </a:bodyPr>
          <a:lstStyle/>
          <a:p>
            <a:pPr>
              <a:lnSpc>
                <a:spcPct val="110000"/>
              </a:lnSpc>
            </a:pPr>
            <a:r>
              <a:rPr lang="en-US" sz="1600" dirty="0">
                <a:latin typeface="Comic Sans MS" panose="030F0702030302020204" pitchFamily="66" charset="0"/>
                <a:cs typeface="Aharoni" panose="02010803020104030203" pitchFamily="2" charset="-79"/>
              </a:rPr>
              <a:t>The inhabitants of </a:t>
            </a:r>
            <a:r>
              <a:rPr lang="en-US" sz="1600" dirty="0" err="1">
                <a:latin typeface="Comic Sans MS" panose="030F0702030302020204" pitchFamily="66" charset="0"/>
                <a:cs typeface="Aharoni" panose="02010803020104030203" pitchFamily="2" charset="-79"/>
              </a:rPr>
              <a:t>Choirokoitia</a:t>
            </a:r>
            <a:r>
              <a:rPr lang="en-US" sz="1600" dirty="0">
                <a:latin typeface="Comic Sans MS" panose="030F0702030302020204" pitchFamily="66" charset="0"/>
                <a:cs typeface="Aharoni" panose="02010803020104030203" pitchFamily="2" charset="-79"/>
              </a:rPr>
              <a:t> made tools from different kinds of stone and animal bones.</a:t>
            </a:r>
          </a:p>
          <a:p>
            <a:pPr>
              <a:lnSpc>
                <a:spcPct val="110000"/>
              </a:lnSpc>
            </a:pPr>
            <a:r>
              <a:rPr lang="en-US" sz="1600" dirty="0">
                <a:latin typeface="Comic Sans MS" panose="030F0702030302020204" pitchFamily="66" charset="0"/>
                <a:cs typeface="Aharoni" panose="02010803020104030203" pitchFamily="2" charset="-79"/>
              </a:rPr>
              <a:t>The tools were used to search for food and process items. Specifically, tools were found for harvesting cereals, processing wood and scraping fresh skins. Most bone tools were used to make objects, including fine sewing threads and drilling tools. Grinding vessels Stationary mills, hammers and a few hammers were found.</a:t>
            </a:r>
          </a:p>
          <a:p>
            <a:pPr>
              <a:lnSpc>
                <a:spcPct val="110000"/>
              </a:lnSpc>
            </a:pPr>
            <a:r>
              <a:rPr lang="en-US" sz="1600" dirty="0">
                <a:latin typeface="Comic Sans MS" panose="030F0702030302020204" pitchFamily="66" charset="0"/>
                <a:cs typeface="Aharoni" panose="02010803020104030203" pitchFamily="2" charset="-79"/>
              </a:rPr>
              <a:t>Vases: Without a doubt in </a:t>
            </a:r>
            <a:r>
              <a:rPr lang="en-US" sz="1600" dirty="0" err="1">
                <a:latin typeface="Comic Sans MS" panose="030F0702030302020204" pitchFamily="66" charset="0"/>
                <a:cs typeface="Aharoni" panose="02010803020104030203" pitchFamily="2" charset="-79"/>
              </a:rPr>
              <a:t>Choirokoitia</a:t>
            </a:r>
            <a:r>
              <a:rPr lang="en-US" sz="1600" dirty="0">
                <a:latin typeface="Comic Sans MS" panose="030F0702030302020204" pitchFamily="66" charset="0"/>
                <a:cs typeface="Aharoni" panose="02010803020104030203" pitchFamily="2" charset="-79"/>
              </a:rPr>
              <a:t> several vessels were made of perishable materials, such as wood and leather. It seems that the inhabitants of </a:t>
            </a:r>
            <a:r>
              <a:rPr lang="en-US" sz="1600" dirty="0" err="1">
                <a:latin typeface="Comic Sans MS" panose="030F0702030302020204" pitchFamily="66" charset="0"/>
                <a:cs typeface="Aharoni" panose="02010803020104030203" pitchFamily="2" charset="-79"/>
              </a:rPr>
              <a:t>Choirokoitia</a:t>
            </a:r>
            <a:r>
              <a:rPr lang="en-US" sz="1600" dirty="0">
                <a:latin typeface="Comic Sans MS" panose="030F0702030302020204" pitchFamily="66" charset="0"/>
                <a:cs typeface="Aharoni" panose="02010803020104030203" pitchFamily="2" charset="-79"/>
              </a:rPr>
              <a:t> made a variety of stone vessels, such as cups, mugs. Many of the vessels are mainly decorated or engraved with geometric shapes, with the sole exception of a vessel that represents a human form. </a:t>
            </a:r>
            <a:endParaRPr lang="x-none" sz="1600" dirty="0">
              <a:latin typeface="Comic Sans MS" panose="030F0702030302020204" pitchFamily="66" charset="0"/>
              <a:cs typeface="Aharoni" panose="02010803020104030203" pitchFamily="2" charset="-79"/>
            </a:endParaRPr>
          </a:p>
        </p:txBody>
      </p:sp>
      <p:sp>
        <p:nvSpPr>
          <p:cNvPr id="75" name="Rectangle 7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51123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BA05-F962-465F-85C7-384626633D9C}"/>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Neolithic settlements of Cyprus</a:t>
            </a:r>
            <a:endParaRPr lang="x-none" dirty="0">
              <a:solidFill>
                <a:srgbClr val="262626"/>
              </a:solidFill>
            </a:endParaRPr>
          </a:p>
        </p:txBody>
      </p:sp>
      <p:sp>
        <p:nvSpPr>
          <p:cNvPr id="3" name="Content Placeholder 2">
            <a:extLst>
              <a:ext uri="{FF2B5EF4-FFF2-40B4-BE49-F238E27FC236}">
                <a16:creationId xmlns:a16="http://schemas.microsoft.com/office/drawing/2014/main" id="{B3FE7D3E-B15F-411F-9EFB-101BF4451098}"/>
              </a:ext>
            </a:extLst>
          </p:cNvPr>
          <p:cNvSpPr>
            <a:spLocks noGrp="1"/>
          </p:cNvSpPr>
          <p:nvPr>
            <p:ph idx="1"/>
          </p:nvPr>
        </p:nvSpPr>
        <p:spPr>
          <a:xfrm>
            <a:off x="1295402" y="2556932"/>
            <a:ext cx="6256866" cy="3318936"/>
          </a:xfrm>
        </p:spPr>
        <p:txBody>
          <a:bodyPr>
            <a:normAutofit/>
          </a:bodyPr>
          <a:lstStyle/>
          <a:p>
            <a:r>
              <a:rPr lang="en-US" sz="2200" dirty="0">
                <a:solidFill>
                  <a:srgbClr val="262626"/>
                </a:solidFill>
              </a:rPr>
              <a:t>So far, the earliest Neolithic villages in Cyprus date between 8300-8400 BC.</a:t>
            </a:r>
          </a:p>
          <a:p>
            <a:r>
              <a:rPr lang="en-US" sz="2200" dirty="0">
                <a:solidFill>
                  <a:srgbClr val="262626"/>
                </a:solidFill>
              </a:rPr>
              <a:t>This culture is called the Cypriot Neolithic pre-ceramic culture. </a:t>
            </a:r>
            <a:r>
              <a:rPr lang="en-US" sz="2200" b="1" dirty="0">
                <a:solidFill>
                  <a:srgbClr val="262626"/>
                </a:solidFill>
              </a:rPr>
              <a:t>Pre-ceramic, </a:t>
            </a:r>
            <a:r>
              <a:rPr lang="en-US" sz="2200" dirty="0">
                <a:solidFill>
                  <a:srgbClr val="262626"/>
                </a:solidFill>
              </a:rPr>
              <a:t>because the techniques of ceramics were not yet known.</a:t>
            </a:r>
          </a:p>
          <a:p>
            <a:r>
              <a:rPr lang="en-US" sz="2200" dirty="0">
                <a:solidFill>
                  <a:srgbClr val="262626"/>
                </a:solidFill>
              </a:rPr>
              <a:t>This culture is represented in the example of  </a:t>
            </a:r>
            <a:r>
              <a:rPr lang="en-US" sz="2200" dirty="0" err="1">
                <a:solidFill>
                  <a:srgbClr val="262626"/>
                </a:solidFill>
              </a:rPr>
              <a:t>Choirokoitia</a:t>
            </a:r>
            <a:r>
              <a:rPr lang="en-US" sz="2200" dirty="0">
                <a:solidFill>
                  <a:srgbClr val="262626"/>
                </a:solidFill>
              </a:rPr>
              <a:t> and in about twenty other settlements. </a:t>
            </a:r>
            <a:endParaRPr lang="x-none" sz="2200" dirty="0">
              <a:solidFill>
                <a:srgbClr val="262626"/>
              </a:solidFill>
            </a:endParaRPr>
          </a:p>
        </p:txBody>
      </p:sp>
      <p:pic>
        <p:nvPicPr>
          <p:cNvPr id="4" name="Picture 3">
            <a:extLst>
              <a:ext uri="{FF2B5EF4-FFF2-40B4-BE49-F238E27FC236}">
                <a16:creationId xmlns:a16="http://schemas.microsoft.com/office/drawing/2014/main" id="{CF182517-6834-426E-B08C-EB5E156D9D24}"/>
              </a:ext>
            </a:extLst>
          </p:cNvPr>
          <p:cNvPicPr>
            <a:picLocks noChangeAspect="1"/>
          </p:cNvPicPr>
          <p:nvPr/>
        </p:nvPicPr>
        <p:blipFill>
          <a:blip r:embed="rId3"/>
          <a:stretch>
            <a:fillRect/>
          </a:stretch>
        </p:blipFill>
        <p:spPr>
          <a:xfrm>
            <a:off x="8085026" y="3127447"/>
            <a:ext cx="2739728" cy="2000105"/>
          </a:xfrm>
          <a:prstGeom prst="rect">
            <a:avLst/>
          </a:prstGeom>
          <a:ln w="57150" cmpd="thickThin">
            <a:solidFill>
              <a:srgbClr val="7F7F7F"/>
            </a:solidFill>
            <a:miter lim="800000"/>
          </a:ln>
        </p:spPr>
      </p:pic>
    </p:spTree>
    <p:extLst>
      <p:ext uri="{BB962C8B-B14F-4D97-AF65-F5344CB8AC3E}">
        <p14:creationId xmlns:p14="http://schemas.microsoft.com/office/powerpoint/2010/main" val="3775676879"/>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1D33-4C7C-41B0-A8C1-2F900D2BE25C}"/>
              </a:ext>
            </a:extLst>
          </p:cNvPr>
          <p:cNvSpPr>
            <a:spLocks noGrp="1"/>
          </p:cNvSpPr>
          <p:nvPr>
            <p:ph type="title"/>
          </p:nvPr>
        </p:nvSpPr>
        <p:spPr/>
        <p:txBody>
          <a:bodyPr/>
          <a:lstStyle/>
          <a:p>
            <a:r>
              <a:rPr lang="en-US" dirty="0">
                <a:latin typeface="Comic Sans MS" panose="030F0702030302020204" pitchFamily="66" charset="0"/>
              </a:rPr>
              <a:t>CHOIROKOITIA - Art</a:t>
            </a:r>
            <a:endParaRPr lang="x-none"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3B37368-4921-4B2B-AA54-624CE30842B3}"/>
              </a:ext>
            </a:extLst>
          </p:cNvPr>
          <p:cNvSpPr>
            <a:spLocks noGrp="1"/>
          </p:cNvSpPr>
          <p:nvPr>
            <p:ph idx="1"/>
          </p:nvPr>
        </p:nvSpPr>
        <p:spPr/>
        <p:txBody>
          <a:bodyPr>
            <a:normAutofit lnSpcReduction="10000"/>
          </a:bodyPr>
          <a:lstStyle/>
          <a:p>
            <a:pPr marL="0" indent="0">
              <a:buNone/>
            </a:pPr>
            <a:r>
              <a:rPr lang="en-US" sz="2000" dirty="0">
                <a:latin typeface="Comic Sans MS" panose="030F0702030302020204" pitchFamily="66" charset="0"/>
              </a:rPr>
              <a:t>The human figure is the dominant theme of the figurines, a sign that shows similarities with the cultures of the Near East. With the sole exception of a head imprinted in clay, which is on display today at the Cyprus Museum in Nicosia, all the figurines of </a:t>
            </a:r>
            <a:r>
              <a:rPr lang="en-US" sz="2000" dirty="0" err="1">
                <a:latin typeface="Comic Sans MS" panose="030F0702030302020204" pitchFamily="66" charset="0"/>
              </a:rPr>
              <a:t>Choirokoitia</a:t>
            </a:r>
            <a:r>
              <a:rPr lang="en-US" sz="2000" dirty="0">
                <a:latin typeface="Comic Sans MS" panose="030F0702030302020204" pitchFamily="66" charset="0"/>
              </a:rPr>
              <a:t> are made of stone. Some figures are worked in detail while others are more abstract representations. </a:t>
            </a:r>
          </a:p>
          <a:p>
            <a:pPr marL="0" indent="0">
              <a:buNone/>
            </a:pPr>
            <a:r>
              <a:rPr lang="en-US" sz="2000" dirty="0">
                <a:latin typeface="Comic Sans MS" panose="030F0702030302020204" pitchFamily="66" charset="0"/>
              </a:rPr>
              <a:t>Other pieces have been found, more elaborate where they often give a lot of details. The absence of the female figure from the iconography of the Cypriot Neolithic pre-ceramic phase is remarkable, given that in the Middle East, as early as the ninth millennium BC there are plenty of representations of the human form, with a clear priority and preference for the female.</a:t>
            </a:r>
          </a:p>
          <a:p>
            <a:endParaRPr lang="x-none" dirty="0">
              <a:latin typeface="Comic Sans MS" panose="030F0702030302020204" pitchFamily="66" charset="0"/>
            </a:endParaRPr>
          </a:p>
        </p:txBody>
      </p:sp>
    </p:spTree>
    <p:extLst>
      <p:ext uri="{BB962C8B-B14F-4D97-AF65-F5344CB8AC3E}">
        <p14:creationId xmlns:p14="http://schemas.microsoft.com/office/powerpoint/2010/main" val="2084934047"/>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B77B8C-4D00-43B1-A5F2-4958A4624F70}"/>
              </a:ext>
            </a:extLst>
          </p:cNvPr>
          <p:cNvSpPr txBox="1"/>
          <p:nvPr/>
        </p:nvSpPr>
        <p:spPr>
          <a:xfrm>
            <a:off x="1102619" y="3593211"/>
            <a:ext cx="9989677" cy="1585676"/>
          </a:xfrm>
          <a:prstGeom prst="rect">
            <a:avLst/>
          </a:prstGeom>
        </p:spPr>
        <p:txBody>
          <a:bodyPr vert="horz" lIns="91440" tIns="45720" rIns="91440" bIns="45720" rtlCol="0" anchor="b">
            <a:normAutofit fontScale="475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3600" b="0" i="0" u="sng"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mn-cs"/>
              </a:rPr>
              <a:t>Web sources</a:t>
            </a:r>
            <a:endParaRPr kumimoji="0" lang="en-US" sz="3400" b="0" i="0" u="sng" strike="noStrike" kern="1200" cap="none" spc="0" normalizeH="0" baseline="0" noProof="0" dirty="0">
              <a:ln w="3175" cmpd="sng">
                <a:noFill/>
              </a:ln>
              <a:solidFill>
                <a:srgbClr val="000000">
                  <a:lumMod val="85000"/>
                  <a:lumOff val="15000"/>
                </a:srgbClr>
              </a:solidFill>
              <a:effectLst/>
              <a:uLnTx/>
              <a:uFillTx/>
              <a:latin typeface="Garamond" panose="02020404030301010803" pitchFamily="18" charset="0"/>
              <a:ea typeface="+mn-ea"/>
              <a:cs typeface="+mn-cs"/>
              <a:hlinkClick r:id="rId2"/>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400" b="0" i="0" u="none" strike="noStrike" kern="1200" cap="none" spc="0" normalizeH="0" baseline="0" noProof="0" dirty="0">
              <a:ln w="3175" cmpd="sng">
                <a:noFill/>
              </a:ln>
              <a:solidFill>
                <a:srgbClr val="000000">
                  <a:lumMod val="85000"/>
                  <a:lumOff val="15000"/>
                </a:srgbClr>
              </a:solidFill>
              <a:effectLst/>
              <a:uLnTx/>
              <a:uFillTx/>
              <a:latin typeface="Arial Nova Light" panose="020F0302020204030204"/>
              <a:ea typeface="+mn-ea"/>
              <a:cs typeface="+mn-cs"/>
              <a:hlinkClick r:id="rId2"/>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err="1">
                <a:ln w="3175" cmpd="sng">
                  <a:noFill/>
                </a:ln>
                <a:solidFill>
                  <a:srgbClr val="000000">
                    <a:lumMod val="85000"/>
                    <a:lumOff val="15000"/>
                  </a:srgbClr>
                </a:solidFill>
                <a:effectLst/>
                <a:uLnTx/>
                <a:uFillTx/>
                <a:latin typeface="Arial Nova Light" panose="020F0302020204030204"/>
                <a:ea typeface="+mn-ea"/>
                <a:cs typeface="+mn-cs"/>
                <a:hlinkClick r:id="rId2"/>
              </a:rPr>
              <a:t>Choirokoitia</a:t>
            </a:r>
            <a:r>
              <a:rPr kumimoji="0" lang="en-US" sz="3400" b="0" i="0" u="none" strike="noStrike" kern="1200" cap="none" spc="0" normalizeH="0" baseline="0" noProof="0" dirty="0">
                <a:ln w="3175" cmpd="sng">
                  <a:noFill/>
                </a:ln>
                <a:solidFill>
                  <a:srgbClr val="000000">
                    <a:lumMod val="85000"/>
                    <a:lumOff val="15000"/>
                  </a:srgbClr>
                </a:solidFill>
                <a:effectLst/>
                <a:uLnTx/>
                <a:uFillTx/>
                <a:latin typeface="Arial Nova Light" panose="020F0302020204030204"/>
                <a:ea typeface="+mn-ea"/>
                <a:cs typeface="+mn-cs"/>
                <a:hlinkClick r:id="rId2"/>
              </a:rPr>
              <a:t> Neolithic Settlement, Larnaca / Αρχαιολογικός Χώρος Χοιροκοιτίας, Λάρνακα – YouTube</a:t>
            </a:r>
            <a:endParaRPr kumimoji="0" lang="el-GR" sz="3400" b="0" i="0" u="none" strike="noStrike" kern="1200" cap="none" spc="0" normalizeH="0" baseline="0" noProof="0" dirty="0">
              <a:ln w="3175" cmpd="sng">
                <a:noFill/>
              </a:ln>
              <a:solidFill>
                <a:srgbClr val="000000">
                  <a:lumMod val="85000"/>
                  <a:lumOff val="15000"/>
                </a:srgbClr>
              </a:solidFill>
              <a:effectLst/>
              <a:uLnTx/>
              <a:uFillTx/>
              <a:latin typeface="Arial Nova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l-GR" sz="3400" b="0" i="0" u="none" strike="noStrike" kern="1200" cap="none" spc="0" normalizeH="0" baseline="0" noProof="0" dirty="0">
              <a:ln w="3175" cmpd="sng">
                <a:noFill/>
              </a:ln>
              <a:solidFill>
                <a:srgbClr val="000000">
                  <a:lumMod val="85000"/>
                  <a:lumOff val="15000"/>
                </a:srgbClr>
              </a:solidFill>
              <a:effectLst/>
              <a:uLnTx/>
              <a:uFillTx/>
              <a:latin typeface="Arial Nova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Arial Nova" panose="020F0502020204030204"/>
                <a:ea typeface="+mn-ea"/>
                <a:cs typeface="+mn-cs"/>
                <a:hlinkClick r:id="rId3"/>
              </a:rPr>
              <a:t>(3) Αρχιτεκτονική της Νεολιθικής Χοιροκοιτίας </a:t>
            </a:r>
            <a:r>
              <a:rPr kumimoji="0" lang="el-GR" sz="3600" b="0" i="0" u="none" strike="noStrike" kern="1200" cap="none" spc="0" normalizeH="0" baseline="0" noProof="0">
                <a:ln>
                  <a:noFill/>
                </a:ln>
                <a:solidFill>
                  <a:srgbClr val="000000"/>
                </a:solidFill>
                <a:effectLst/>
                <a:uLnTx/>
                <a:uFillTx/>
                <a:latin typeface="Arial Nova" panose="020F0502020204030204"/>
                <a:ea typeface="+mn-ea"/>
                <a:cs typeface="+mn-cs"/>
                <a:hlinkClick r:id="rId3"/>
              </a:rPr>
              <a:t>– YouTube</a:t>
            </a:r>
            <a:endParaRPr kumimoji="0" lang="en-US" sz="3400" b="0" i="0" u="none" strike="noStrike" kern="1200" cap="none" spc="0" normalizeH="0" baseline="0" noProof="0" dirty="0">
              <a:ln w="3175" cmpd="sng">
                <a:noFill/>
              </a:ln>
              <a:solidFill>
                <a:srgbClr val="000000">
                  <a:lumMod val="85000"/>
                  <a:lumOff val="15000"/>
                </a:srgbClr>
              </a:solidFill>
              <a:effectLst/>
              <a:uLnTx/>
              <a:uFillTx/>
              <a:latin typeface="Arial Nova Light" panose="020F0302020204030204"/>
              <a:ea typeface="+mn-ea"/>
              <a:cs typeface="+mn-cs"/>
            </a:endParaRPr>
          </a:p>
        </p:txBody>
      </p:sp>
      <p:pic>
        <p:nvPicPr>
          <p:cNvPr id="1026" name="Picture 2" descr="Αποτέλεσμα εικόνας για χοιροκοιτια κυπρου οικισμοι">
            <a:extLst>
              <a:ext uri="{FF2B5EF4-FFF2-40B4-BE49-F238E27FC236}">
                <a16:creationId xmlns:a16="http://schemas.microsoft.com/office/drawing/2014/main" id="{46182C47-82A2-4299-8A07-3EE5E494BF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9186" y="1634191"/>
            <a:ext cx="2790632" cy="17270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BA1787-CD6A-4399-9044-B7B3388F446C}"/>
              </a:ext>
            </a:extLst>
          </p:cNvPr>
          <p:cNvPicPr>
            <a:picLocks noChangeAspect="1"/>
          </p:cNvPicPr>
          <p:nvPr/>
        </p:nvPicPr>
        <p:blipFill>
          <a:blip r:embed="rId5"/>
          <a:stretch>
            <a:fillRect/>
          </a:stretch>
        </p:blipFill>
        <p:spPr>
          <a:xfrm>
            <a:off x="4700686" y="1469853"/>
            <a:ext cx="2790631" cy="1891427"/>
          </a:xfrm>
          <a:prstGeom prst="rect">
            <a:avLst/>
          </a:prstGeom>
        </p:spPr>
      </p:pic>
      <p:pic>
        <p:nvPicPr>
          <p:cNvPr id="4" name="Picture 3">
            <a:extLst>
              <a:ext uri="{FF2B5EF4-FFF2-40B4-BE49-F238E27FC236}">
                <a16:creationId xmlns:a16="http://schemas.microsoft.com/office/drawing/2014/main" id="{681058F1-B189-4AD4-B52A-93E3981AB50F}"/>
              </a:ext>
            </a:extLst>
          </p:cNvPr>
          <p:cNvPicPr>
            <a:picLocks noChangeAspect="1"/>
          </p:cNvPicPr>
          <p:nvPr/>
        </p:nvPicPr>
        <p:blipFill>
          <a:blip r:embed="rId6"/>
          <a:stretch>
            <a:fillRect/>
          </a:stretch>
        </p:blipFill>
        <p:spPr>
          <a:xfrm>
            <a:off x="7652184" y="1487047"/>
            <a:ext cx="2790631" cy="1857038"/>
          </a:xfrm>
          <a:prstGeom prst="rect">
            <a:avLst/>
          </a:prstGeom>
        </p:spPr>
      </p:pic>
    </p:spTree>
    <p:extLst>
      <p:ext uri="{BB962C8B-B14F-4D97-AF65-F5344CB8AC3E}">
        <p14:creationId xmlns:p14="http://schemas.microsoft.com/office/powerpoint/2010/main" val="3466429698"/>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a:extLst>
              <a:ext uri="{FF2B5EF4-FFF2-40B4-BE49-F238E27FC236}">
                <a16:creationId xmlns:a16="http://schemas.microsoft.com/office/drawing/2014/main" id="{1537E228-F001-42DE-95AA-0FAADC8F878E}"/>
              </a:ext>
            </a:extLst>
          </p:cNvPr>
          <p:cNvSpPr/>
          <p:nvPr/>
        </p:nvSpPr>
        <p:spPr>
          <a:xfrm>
            <a:off x="7905750" y="2486025"/>
            <a:ext cx="3438525" cy="31337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Nova" panose="020F0502020204030204"/>
              <a:ea typeface="+mn-ea"/>
              <a:cs typeface="+mn-cs"/>
            </a:endParaRPr>
          </a:p>
        </p:txBody>
      </p:sp>
      <p:sp>
        <p:nvSpPr>
          <p:cNvPr id="3" name="Content Placeholder 2">
            <a:extLst>
              <a:ext uri="{FF2B5EF4-FFF2-40B4-BE49-F238E27FC236}">
                <a16:creationId xmlns:a16="http://schemas.microsoft.com/office/drawing/2014/main" id="{119DE076-FF34-4AF7-8D4B-C307098E31F0}"/>
              </a:ext>
            </a:extLst>
          </p:cNvPr>
          <p:cNvSpPr>
            <a:spLocks noGrp="1"/>
          </p:cNvSpPr>
          <p:nvPr>
            <p:ph idx="1"/>
          </p:nvPr>
        </p:nvSpPr>
        <p:spPr>
          <a:xfrm>
            <a:off x="2867024" y="2717801"/>
            <a:ext cx="5934075" cy="1073149"/>
          </a:xfrm>
        </p:spPr>
        <p:txBody>
          <a:bodyPr>
            <a:normAutofit/>
          </a:bodyPr>
          <a:lstStyle/>
          <a:p>
            <a:pPr algn="ctr"/>
            <a:r>
              <a:rPr lang="en-US" sz="4800" b="1" dirty="0">
                <a:solidFill>
                  <a:srgbClr val="FF0000"/>
                </a:solidFill>
              </a:rPr>
              <a:t>THANK YOU!</a:t>
            </a:r>
            <a:endParaRPr lang="x-none" sz="4800" b="1" dirty="0">
              <a:solidFill>
                <a:srgbClr val="FF0000"/>
              </a:solidFill>
            </a:endParaRPr>
          </a:p>
        </p:txBody>
      </p:sp>
    </p:spTree>
    <p:extLst>
      <p:ext uri="{BB962C8B-B14F-4D97-AF65-F5344CB8AC3E}">
        <p14:creationId xmlns:p14="http://schemas.microsoft.com/office/powerpoint/2010/main" val="423873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6A0D-A6CB-4710-A25F-DFD2D0D962AF}"/>
              </a:ext>
            </a:extLst>
          </p:cNvPr>
          <p:cNvSpPr>
            <a:spLocks noGrp="1"/>
          </p:cNvSpPr>
          <p:nvPr>
            <p:ph type="ctrTitle"/>
          </p:nvPr>
        </p:nvSpPr>
        <p:spPr/>
        <p:txBody>
          <a:bodyPr/>
          <a:lstStyle/>
          <a:p>
            <a:r>
              <a:rPr lang="en-US" dirty="0"/>
              <a:t>GREEN SEEDS</a:t>
            </a:r>
            <a:br>
              <a:rPr lang="en-US" dirty="0"/>
            </a:br>
            <a:r>
              <a:rPr lang="en-US" dirty="0"/>
              <a:t>NEOLITHIC ERA</a:t>
            </a:r>
            <a:endParaRPr lang="el-GR" dirty="0"/>
          </a:p>
        </p:txBody>
      </p:sp>
      <p:sp>
        <p:nvSpPr>
          <p:cNvPr id="3" name="Subtitle 2">
            <a:extLst>
              <a:ext uri="{FF2B5EF4-FFF2-40B4-BE49-F238E27FC236}">
                <a16:creationId xmlns:a16="http://schemas.microsoft.com/office/drawing/2014/main" id="{A5D4F801-0777-417C-AB4F-35FA270384BD}"/>
              </a:ext>
            </a:extLst>
          </p:cNvPr>
          <p:cNvSpPr>
            <a:spLocks noGrp="1"/>
          </p:cNvSpPr>
          <p:nvPr>
            <p:ph type="subTitle" idx="1"/>
          </p:nvPr>
        </p:nvSpPr>
        <p:spPr/>
        <p:txBody>
          <a:bodyPr/>
          <a:lstStyle/>
          <a:p>
            <a:r>
              <a:rPr lang="en-US" dirty="0"/>
              <a:t>TEAM 4A</a:t>
            </a:r>
          </a:p>
          <a:p>
            <a:r>
              <a:rPr lang="en-US" dirty="0"/>
              <a:t>ENVIRONMENT AND CLOTHING</a:t>
            </a:r>
            <a:endParaRPr lang="el-GR" dirty="0"/>
          </a:p>
        </p:txBody>
      </p:sp>
    </p:spTree>
    <p:extLst>
      <p:ext uri="{BB962C8B-B14F-4D97-AF65-F5344CB8AC3E}">
        <p14:creationId xmlns:p14="http://schemas.microsoft.com/office/powerpoint/2010/main" val="276137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86B0-D0ED-4F4E-BD4C-84C8196F6E81}"/>
              </a:ext>
            </a:extLst>
          </p:cNvPr>
          <p:cNvSpPr>
            <a:spLocks noGrp="1"/>
          </p:cNvSpPr>
          <p:nvPr>
            <p:ph type="title"/>
          </p:nvPr>
        </p:nvSpPr>
        <p:spPr/>
        <p:txBody>
          <a:bodyPr/>
          <a:lstStyle/>
          <a:p>
            <a:r>
              <a:rPr lang="en-US" dirty="0"/>
              <a:t>CHOIROKOITIA</a:t>
            </a:r>
            <a:endParaRPr lang="el-GR" dirty="0"/>
          </a:p>
        </p:txBody>
      </p:sp>
      <p:sp>
        <p:nvSpPr>
          <p:cNvPr id="3" name="Content Placeholder 2">
            <a:extLst>
              <a:ext uri="{FF2B5EF4-FFF2-40B4-BE49-F238E27FC236}">
                <a16:creationId xmlns:a16="http://schemas.microsoft.com/office/drawing/2014/main" id="{2FD5681F-847B-4C79-A728-4C85D64EB667}"/>
              </a:ext>
            </a:extLst>
          </p:cNvPr>
          <p:cNvSpPr>
            <a:spLocks noGrp="1"/>
          </p:cNvSpPr>
          <p:nvPr>
            <p:ph idx="1"/>
          </p:nvPr>
        </p:nvSpPr>
        <p:spPr>
          <a:xfrm>
            <a:off x="1295401" y="2556932"/>
            <a:ext cx="9601196" cy="3471006"/>
          </a:xfrm>
        </p:spPr>
        <p:txBody>
          <a:bodyPr>
            <a:normAutofit fontScale="55000" lnSpcReduction="20000"/>
          </a:bodyPr>
          <a:lstStyle/>
          <a:p>
            <a:r>
              <a:rPr lang="en-US" sz="3300" dirty="0" err="1"/>
              <a:t>Choirokoitia</a:t>
            </a:r>
            <a:r>
              <a:rPr lang="en-US" sz="3300" dirty="0"/>
              <a:t> is a prehistoric settlement of Cyprus dating back to the Neolithic era. </a:t>
            </a:r>
          </a:p>
          <a:p>
            <a:r>
              <a:rPr lang="en-US" sz="3300" dirty="0"/>
              <a:t>In 1998 it was declared a World Heritage Site. </a:t>
            </a:r>
          </a:p>
          <a:p>
            <a:r>
              <a:rPr lang="en-US" sz="3300" dirty="0"/>
              <a:t>This location is approximately in the middle of the road that connects Nicosia with Limassol. It is built on a hill near the river. The people of the Neolithic era are basically different from the people of the Paleolithic, precisely because they cultivated the land and settled in villages. </a:t>
            </a:r>
          </a:p>
          <a:p>
            <a:r>
              <a:rPr lang="en-US" sz="3300" dirty="0"/>
              <a:t>They provided food for the community by cultivating the land and hunting in the nearby forests. The inhabitants of </a:t>
            </a:r>
            <a:r>
              <a:rPr lang="en-US" sz="3300" dirty="0" err="1"/>
              <a:t>Choirokoitia</a:t>
            </a:r>
            <a:r>
              <a:rPr lang="en-US" sz="3300" dirty="0"/>
              <a:t> had domesticated the sheep, the goat and the pigs. The vessels they patiently made by smoothing the stones of the river. </a:t>
            </a:r>
          </a:p>
          <a:p>
            <a:r>
              <a:rPr lang="en-US" sz="3300" dirty="0"/>
              <a:t>A high and wide "wall" starts from the beginning of the hill and reaches the top of the settlement. This important building construction was interpreted by its excavator as the main road of the settlement, which made it easier for the inhabitants to move from the highest point of the hill to the bottom of the river. </a:t>
            </a:r>
          </a:p>
          <a:p>
            <a:endParaRPr lang="el-GR" dirty="0"/>
          </a:p>
        </p:txBody>
      </p:sp>
      <p:pic>
        <p:nvPicPr>
          <p:cNvPr id="5" name="Picture 4">
            <a:extLst>
              <a:ext uri="{FF2B5EF4-FFF2-40B4-BE49-F238E27FC236}">
                <a16:creationId xmlns:a16="http://schemas.microsoft.com/office/drawing/2014/main" id="{DC519603-EFDF-468C-ABE8-A0A9240DB1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2609" y="539426"/>
            <a:ext cx="3140765" cy="1949380"/>
          </a:xfrm>
          <a:prstGeom prst="rect">
            <a:avLst/>
          </a:prstGeom>
        </p:spPr>
      </p:pic>
    </p:spTree>
    <p:extLst>
      <p:ext uri="{BB962C8B-B14F-4D97-AF65-F5344CB8AC3E}">
        <p14:creationId xmlns:p14="http://schemas.microsoft.com/office/powerpoint/2010/main" val="315587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519C-BBE4-4583-B8F3-97D0DDBF3972}"/>
              </a:ext>
            </a:extLst>
          </p:cNvPr>
          <p:cNvSpPr>
            <a:spLocks noGrp="1"/>
          </p:cNvSpPr>
          <p:nvPr>
            <p:ph type="title"/>
          </p:nvPr>
        </p:nvSpPr>
        <p:spPr/>
        <p:txBody>
          <a:bodyPr/>
          <a:lstStyle/>
          <a:p>
            <a:r>
              <a:rPr lang="en-US" dirty="0"/>
              <a:t>Clothing</a:t>
            </a:r>
            <a:r>
              <a:rPr lang="el-GR" dirty="0"/>
              <a:t>					</a:t>
            </a:r>
            <a:r>
              <a:rPr lang="en-US" dirty="0"/>
              <a:t>Spindle</a:t>
            </a:r>
            <a:endParaRPr lang="el-GR" dirty="0"/>
          </a:p>
        </p:txBody>
      </p:sp>
      <p:sp>
        <p:nvSpPr>
          <p:cNvPr id="3" name="Content Placeholder 2">
            <a:extLst>
              <a:ext uri="{FF2B5EF4-FFF2-40B4-BE49-F238E27FC236}">
                <a16:creationId xmlns:a16="http://schemas.microsoft.com/office/drawing/2014/main" id="{2CCED05E-CE7E-44AC-BFA2-60D14852A90A}"/>
              </a:ext>
            </a:extLst>
          </p:cNvPr>
          <p:cNvSpPr>
            <a:spLocks noGrp="1"/>
          </p:cNvSpPr>
          <p:nvPr>
            <p:ph sz="half" idx="1"/>
          </p:nvPr>
        </p:nvSpPr>
        <p:spPr/>
        <p:txBody>
          <a:bodyPr/>
          <a:lstStyle/>
          <a:p>
            <a:pPr marL="0" indent="0">
              <a:buNone/>
            </a:pPr>
            <a:r>
              <a:rPr lang="en-US" dirty="0"/>
              <a:t>Their clothes were made mainly of animal skin and wool.</a:t>
            </a:r>
            <a:endParaRPr lang="el-GR" dirty="0"/>
          </a:p>
        </p:txBody>
      </p:sp>
      <p:sp>
        <p:nvSpPr>
          <p:cNvPr id="4" name="Content Placeholder 3">
            <a:extLst>
              <a:ext uri="{FF2B5EF4-FFF2-40B4-BE49-F238E27FC236}">
                <a16:creationId xmlns:a16="http://schemas.microsoft.com/office/drawing/2014/main" id="{3C9A1D80-0C79-4F7D-B9B3-379BA638BD99}"/>
              </a:ext>
            </a:extLst>
          </p:cNvPr>
          <p:cNvSpPr>
            <a:spLocks noGrp="1"/>
          </p:cNvSpPr>
          <p:nvPr>
            <p:ph sz="half" idx="2"/>
          </p:nvPr>
        </p:nvSpPr>
        <p:spPr/>
        <p:txBody>
          <a:bodyPr/>
          <a:lstStyle/>
          <a:p>
            <a:r>
              <a:rPr lang="en-US" dirty="0"/>
              <a:t>The spindle is a wooden tool with which the ancients sewed the sheep's wool and created clothes. </a:t>
            </a:r>
            <a:endParaRPr lang="el-GR" dirty="0"/>
          </a:p>
        </p:txBody>
      </p:sp>
      <p:pic>
        <p:nvPicPr>
          <p:cNvPr id="6" name="Picture 5">
            <a:extLst>
              <a:ext uri="{FF2B5EF4-FFF2-40B4-BE49-F238E27FC236}">
                <a16:creationId xmlns:a16="http://schemas.microsoft.com/office/drawing/2014/main" id="{2FE957AA-E6EA-4FC4-8CDD-3377BBFCF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3617843"/>
            <a:ext cx="2368412" cy="1954282"/>
          </a:xfrm>
          <a:prstGeom prst="rect">
            <a:avLst/>
          </a:prstGeom>
        </p:spPr>
      </p:pic>
    </p:spTree>
    <p:extLst>
      <p:ext uri="{BB962C8B-B14F-4D97-AF65-F5344CB8AC3E}">
        <p14:creationId xmlns:p14="http://schemas.microsoft.com/office/powerpoint/2010/main" val="170274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787A4E-F93D-459C-9DB8-EE3B39333834}"/>
              </a:ext>
            </a:extLst>
          </p:cNvPr>
          <p:cNvSpPr>
            <a:spLocks noGrp="1"/>
          </p:cNvSpPr>
          <p:nvPr>
            <p:ph type="title"/>
          </p:nvPr>
        </p:nvSpPr>
        <p:spPr/>
        <p:txBody>
          <a:bodyPr/>
          <a:lstStyle/>
          <a:p>
            <a:r>
              <a:rPr lang="en-US" dirty="0"/>
              <a:t>Homes in </a:t>
            </a:r>
            <a:r>
              <a:rPr lang="en-US" dirty="0" err="1"/>
              <a:t>Choirokoitia</a:t>
            </a:r>
            <a:r>
              <a:rPr lang="en-US" dirty="0"/>
              <a:t>,  The dead</a:t>
            </a:r>
            <a:endParaRPr lang="el-GR" dirty="0"/>
          </a:p>
        </p:txBody>
      </p:sp>
      <p:sp>
        <p:nvSpPr>
          <p:cNvPr id="10" name="Content Placeholder 9">
            <a:extLst>
              <a:ext uri="{FF2B5EF4-FFF2-40B4-BE49-F238E27FC236}">
                <a16:creationId xmlns:a16="http://schemas.microsoft.com/office/drawing/2014/main" id="{9DEE6463-7F71-4669-9188-643A79DDFF7D}"/>
              </a:ext>
            </a:extLst>
          </p:cNvPr>
          <p:cNvSpPr>
            <a:spLocks noGrp="1"/>
          </p:cNvSpPr>
          <p:nvPr>
            <p:ph sz="half" idx="1"/>
          </p:nvPr>
        </p:nvSpPr>
        <p:spPr/>
        <p:txBody>
          <a:bodyPr>
            <a:normAutofit lnSpcReduction="10000"/>
          </a:bodyPr>
          <a:lstStyle/>
          <a:p>
            <a:r>
              <a:rPr lang="en-US" dirty="0"/>
              <a:t>In </a:t>
            </a:r>
            <a:r>
              <a:rPr lang="en-US" dirty="0" err="1"/>
              <a:t>Choirokoitia</a:t>
            </a:r>
            <a:r>
              <a:rPr lang="en-US" dirty="0"/>
              <a:t> the houses are small and built on both sides of the road. </a:t>
            </a:r>
          </a:p>
          <a:p>
            <a:r>
              <a:rPr lang="en-US" dirty="0"/>
              <a:t>The houses were made of clay on a solid base of stones. </a:t>
            </a:r>
            <a:endParaRPr lang="el-GR" dirty="0"/>
          </a:p>
        </p:txBody>
      </p:sp>
      <p:sp>
        <p:nvSpPr>
          <p:cNvPr id="11" name="Content Placeholder 10">
            <a:extLst>
              <a:ext uri="{FF2B5EF4-FFF2-40B4-BE49-F238E27FC236}">
                <a16:creationId xmlns:a16="http://schemas.microsoft.com/office/drawing/2014/main" id="{DB4C7925-09F9-42E5-82D7-2C1CD3E65027}"/>
              </a:ext>
            </a:extLst>
          </p:cNvPr>
          <p:cNvSpPr>
            <a:spLocks noGrp="1"/>
          </p:cNvSpPr>
          <p:nvPr>
            <p:ph sz="half" idx="2"/>
          </p:nvPr>
        </p:nvSpPr>
        <p:spPr/>
        <p:txBody>
          <a:bodyPr>
            <a:normAutofit lnSpcReduction="10000"/>
          </a:bodyPr>
          <a:lstStyle/>
          <a:p>
            <a:r>
              <a:rPr lang="en-US" dirty="0"/>
              <a:t>The dead were buried inside the house with many tributes, ornaments and tools the women had. The place and position of some women as well as the ritual breaking of vessels in their graves show that there were women with an important position in the community. </a:t>
            </a:r>
            <a:endParaRPr lang="el-GR" dirty="0"/>
          </a:p>
        </p:txBody>
      </p:sp>
    </p:spTree>
    <p:extLst>
      <p:ext uri="{BB962C8B-B14F-4D97-AF65-F5344CB8AC3E}">
        <p14:creationId xmlns:p14="http://schemas.microsoft.com/office/powerpoint/2010/main" val="112107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B77B8C-4D00-43B1-A5F2-4958A4624F70}"/>
              </a:ext>
            </a:extLst>
          </p:cNvPr>
          <p:cNvSpPr txBox="1"/>
          <p:nvPr/>
        </p:nvSpPr>
        <p:spPr>
          <a:xfrm>
            <a:off x="1102619" y="3593211"/>
            <a:ext cx="9989677" cy="1585676"/>
          </a:xfrm>
          <a:prstGeom prst="rect">
            <a:avLst/>
          </a:prstGeom>
        </p:spPr>
        <p:txBody>
          <a:bodyPr vert="horz" lIns="91440" tIns="45720" rIns="91440" bIns="45720" rtlCol="0" anchor="b">
            <a:normAutofit fontScale="55000" lnSpcReduction="20000"/>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GB" sz="3600" b="0" i="0" u="sng"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mn-cs"/>
              </a:rPr>
              <a:t>Web sources</a:t>
            </a:r>
            <a:endParaRPr kumimoji="0" lang="en-US" sz="3400" b="0" i="0" u="sng" strike="noStrike" kern="1200" cap="none" spc="0" normalizeH="0" baseline="0" noProof="0" dirty="0">
              <a:ln w="3175" cmpd="sng">
                <a:noFill/>
              </a:ln>
              <a:solidFill>
                <a:prstClr val="black">
                  <a:lumMod val="85000"/>
                  <a:lumOff val="15000"/>
                </a:prstClr>
              </a:solidFill>
              <a:effectLst/>
              <a:uLnTx/>
              <a:uFillTx/>
              <a:latin typeface="Garamond" panose="02020404030301010803" pitchFamily="18" charset="0"/>
              <a:ea typeface="+mn-ea"/>
              <a:cs typeface="+mn-cs"/>
              <a:hlinkClick r:id="rId2"/>
            </a:endParaRPr>
          </a:p>
          <a:p>
            <a:pPr marL="0" marR="0" lvl="0" indent="0" algn="ctr" defTabSz="457200" rtl="0" eaLnBrk="1" fontAlgn="auto" latinLnBrk="0" hangingPunct="1">
              <a:lnSpc>
                <a:spcPct val="90000"/>
              </a:lnSpc>
              <a:spcBef>
                <a:spcPct val="0"/>
              </a:spcBef>
              <a:spcAft>
                <a:spcPts val="600"/>
              </a:spcAft>
              <a:buClrTx/>
              <a:buSzTx/>
              <a:buFontTx/>
              <a:buNone/>
              <a:tabLst/>
              <a:defRPr/>
            </a:pPr>
            <a:endParaRPr kumimoji="0" lang="en-US" sz="3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n-ea"/>
              <a:cs typeface="+mn-cs"/>
              <a:hlinkClick r:id="rId2"/>
            </a:endParaRPr>
          </a:p>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err="1">
                <a:ln w="3175" cmpd="sng">
                  <a:noFill/>
                </a:ln>
                <a:solidFill>
                  <a:prstClr val="black">
                    <a:lumMod val="85000"/>
                    <a:lumOff val="15000"/>
                  </a:prstClr>
                </a:solidFill>
                <a:effectLst/>
                <a:uLnTx/>
                <a:uFillTx/>
                <a:latin typeface="Garamond" panose="02020404030301010803"/>
                <a:ea typeface="+mn-ea"/>
                <a:cs typeface="+mn-cs"/>
                <a:hlinkClick r:id="rId2"/>
              </a:rPr>
              <a:t>Choirokoitia</a:t>
            </a:r>
            <a:r>
              <a:rPr kumimoji="0" lang="en-US" sz="3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n-ea"/>
                <a:cs typeface="+mn-cs"/>
                <a:hlinkClick r:id="rId2"/>
              </a:rPr>
              <a:t> Neolithic Settlement, Larnaca / Αρχαιολογικός Χώρος Χοιροκοιτίας, Λάρνακα – YouTube</a:t>
            </a:r>
            <a:endParaRPr kumimoji="0" lang="el-GR" sz="3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n-ea"/>
              <a:cs typeface="+mn-cs"/>
            </a:endParaRPr>
          </a:p>
          <a:p>
            <a:pPr marL="0" marR="0" lvl="0" indent="0" algn="ctr" defTabSz="457200" rtl="0" eaLnBrk="1" fontAlgn="auto" latinLnBrk="0" hangingPunct="1">
              <a:lnSpc>
                <a:spcPct val="90000"/>
              </a:lnSpc>
              <a:spcBef>
                <a:spcPct val="0"/>
              </a:spcBef>
              <a:spcAft>
                <a:spcPts val="600"/>
              </a:spcAft>
              <a:buClrTx/>
              <a:buSzTx/>
              <a:buFontTx/>
              <a:buNone/>
              <a:tabLst/>
              <a:defRPr/>
            </a:pPr>
            <a:endParaRPr kumimoji="0" lang="el-GR" sz="3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n-ea"/>
              <a:cs typeface="+mn-cs"/>
            </a:endParaRPr>
          </a:p>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Garamond" panose="02020404030301010803"/>
                <a:ea typeface="+mn-ea"/>
                <a:cs typeface="+mn-cs"/>
                <a:hlinkClick r:id="rId3"/>
              </a:rPr>
              <a:t>(3) Αρχιτεκτονική της Νεολιθικής Χοιροκοιτίας – YouTube</a:t>
            </a:r>
            <a:r>
              <a:rPr kumimoji="0" lang="en-US" sz="3600" b="0" i="0" u="none" strike="noStrike" kern="1200" cap="none" spc="0" normalizeH="0" baseline="0" noProof="0" dirty="0">
                <a:ln>
                  <a:noFill/>
                </a:ln>
                <a:solidFill>
                  <a:prstClr val="black"/>
                </a:solidFill>
                <a:effectLst/>
                <a:uLnTx/>
                <a:uFillTx/>
                <a:latin typeface="Garamond" panose="02020404030301010803"/>
                <a:ea typeface="+mn-ea"/>
                <a:cs typeface="+mn-cs"/>
              </a:rPr>
              <a:t> Architecture in </a:t>
            </a:r>
            <a:r>
              <a:rPr kumimoji="0" lang="en-US" sz="3600" b="0" i="0" u="none" strike="noStrike" kern="1200" cap="none" spc="0" normalizeH="0" baseline="0" noProof="0" dirty="0" err="1">
                <a:ln>
                  <a:noFill/>
                </a:ln>
                <a:solidFill>
                  <a:prstClr val="black"/>
                </a:solidFill>
                <a:effectLst/>
                <a:uLnTx/>
                <a:uFillTx/>
                <a:latin typeface="Garamond" panose="02020404030301010803"/>
                <a:ea typeface="+mn-ea"/>
                <a:cs typeface="+mn-cs"/>
              </a:rPr>
              <a:t>Choirokoitia</a:t>
            </a:r>
            <a:endParaRPr kumimoji="0" lang="en-US" sz="3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n-ea"/>
              <a:cs typeface="+mn-cs"/>
            </a:endParaRPr>
          </a:p>
        </p:txBody>
      </p:sp>
      <p:pic>
        <p:nvPicPr>
          <p:cNvPr id="1026" name="Picture 2" descr="Αποτέλεσμα εικόνας για χοιροκοιτια κυπρου οικισμοι">
            <a:extLst>
              <a:ext uri="{FF2B5EF4-FFF2-40B4-BE49-F238E27FC236}">
                <a16:creationId xmlns:a16="http://schemas.microsoft.com/office/drawing/2014/main" id="{46182C47-82A2-4299-8A07-3EE5E494BF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9186" y="1634191"/>
            <a:ext cx="2790632" cy="17270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BA1787-CD6A-4399-9044-B7B3388F446C}"/>
              </a:ext>
            </a:extLst>
          </p:cNvPr>
          <p:cNvPicPr>
            <a:picLocks noChangeAspect="1"/>
          </p:cNvPicPr>
          <p:nvPr/>
        </p:nvPicPr>
        <p:blipFill>
          <a:blip r:embed="rId5"/>
          <a:stretch>
            <a:fillRect/>
          </a:stretch>
        </p:blipFill>
        <p:spPr>
          <a:xfrm>
            <a:off x="4700686" y="1469853"/>
            <a:ext cx="2790631" cy="1891427"/>
          </a:xfrm>
          <a:prstGeom prst="rect">
            <a:avLst/>
          </a:prstGeom>
        </p:spPr>
      </p:pic>
      <p:pic>
        <p:nvPicPr>
          <p:cNvPr id="4" name="Picture 3">
            <a:extLst>
              <a:ext uri="{FF2B5EF4-FFF2-40B4-BE49-F238E27FC236}">
                <a16:creationId xmlns:a16="http://schemas.microsoft.com/office/drawing/2014/main" id="{681058F1-B189-4AD4-B52A-93E3981AB50F}"/>
              </a:ext>
            </a:extLst>
          </p:cNvPr>
          <p:cNvPicPr>
            <a:picLocks noChangeAspect="1"/>
          </p:cNvPicPr>
          <p:nvPr/>
        </p:nvPicPr>
        <p:blipFill>
          <a:blip r:embed="rId6"/>
          <a:stretch>
            <a:fillRect/>
          </a:stretch>
        </p:blipFill>
        <p:spPr>
          <a:xfrm>
            <a:off x="7652184" y="1487047"/>
            <a:ext cx="2790631" cy="1857038"/>
          </a:xfrm>
          <a:prstGeom prst="rect">
            <a:avLst/>
          </a:prstGeom>
        </p:spPr>
      </p:pic>
    </p:spTree>
    <p:extLst>
      <p:ext uri="{BB962C8B-B14F-4D97-AF65-F5344CB8AC3E}">
        <p14:creationId xmlns:p14="http://schemas.microsoft.com/office/powerpoint/2010/main" val="344496399"/>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155371"/>
            <a:ext cx="9068586" cy="2526692"/>
          </a:xfrm>
        </p:spPr>
        <p:txBody>
          <a:bodyPr/>
          <a:lstStyle/>
          <a:p>
            <a:r>
              <a:rPr lang="en-US" sz="4400" dirty="0"/>
              <a:t>Green </a:t>
            </a:r>
            <a:r>
              <a:rPr lang="en-US" sz="4400" dirty="0" err="1"/>
              <a:t>seeds:Neolithic</a:t>
            </a:r>
            <a:r>
              <a:rPr lang="en-US" sz="4400" dirty="0"/>
              <a:t> era</a:t>
            </a:r>
            <a:br>
              <a:rPr lang="en-US" sz="4400" dirty="0"/>
            </a:br>
            <a:r>
              <a:rPr lang="en-US" sz="4400" dirty="0"/>
              <a:t>environment and clothing</a:t>
            </a:r>
            <a:br>
              <a:rPr lang="en-US" sz="4400" dirty="0"/>
            </a:br>
            <a:r>
              <a:rPr lang="en-US" sz="4400" dirty="0"/>
              <a:t>TEAM 4B</a:t>
            </a:r>
            <a:endParaRPr lang="el-GR" sz="4400" dirty="0"/>
          </a:p>
        </p:txBody>
      </p:sp>
      <p:sp>
        <p:nvSpPr>
          <p:cNvPr id="3" name="Subtitle 2"/>
          <p:cNvSpPr>
            <a:spLocks noGrp="1"/>
          </p:cNvSpPr>
          <p:nvPr>
            <p:ph type="subTitle" idx="1"/>
          </p:nvPr>
        </p:nvSpPr>
        <p:spPr/>
        <p:txBody>
          <a:bodyPr/>
          <a:lstStyle/>
          <a:p>
            <a:r>
              <a:rPr lang="en-US" dirty="0"/>
              <a:t>Maria </a:t>
            </a:r>
            <a:r>
              <a:rPr lang="en-US" dirty="0" err="1"/>
              <a:t>Xatzigeorgiou</a:t>
            </a:r>
            <a:endParaRPr lang="el-GR" dirty="0"/>
          </a:p>
        </p:txBody>
      </p:sp>
    </p:spTree>
    <p:extLst>
      <p:ext uri="{BB962C8B-B14F-4D97-AF65-F5344CB8AC3E}">
        <p14:creationId xmlns:p14="http://schemas.microsoft.com/office/powerpoint/2010/main" val="356521865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did they wear and how did they make it?</a:t>
            </a:r>
            <a:endParaRPr lang="el-GR" dirty="0"/>
          </a:p>
        </p:txBody>
      </p:sp>
      <p:sp>
        <p:nvSpPr>
          <p:cNvPr id="3" name="Content Placeholder 2"/>
          <p:cNvSpPr>
            <a:spLocks noGrp="1"/>
          </p:cNvSpPr>
          <p:nvPr>
            <p:ph idx="1"/>
          </p:nvPr>
        </p:nvSpPr>
        <p:spPr/>
        <p:txBody>
          <a:bodyPr>
            <a:normAutofit/>
          </a:bodyPr>
          <a:lstStyle/>
          <a:p>
            <a:pPr marL="0" indent="0">
              <a:buNone/>
            </a:pPr>
            <a:r>
              <a:rPr lang="en-US" sz="2400" dirty="0"/>
              <a:t>In the Neolithic Times people dressed in what they found in nature. </a:t>
            </a:r>
          </a:p>
          <a:p>
            <a:pPr marL="0" indent="0">
              <a:buNone/>
            </a:pPr>
            <a:r>
              <a:rPr lang="en-US" sz="2400" dirty="0"/>
              <a:t>Their clothes were made of animal wool while for their sewing they used the spindle, a wooden pointed tool.</a:t>
            </a:r>
          </a:p>
          <a:p>
            <a:pPr marL="0" indent="0">
              <a:buNone/>
            </a:pPr>
            <a:r>
              <a:rPr lang="en-US" sz="2400" dirty="0"/>
              <a:t>Their first creation was the fabric that had entered their lives for good! </a:t>
            </a:r>
          </a:p>
          <a:p>
            <a:pPr marL="0" indent="0">
              <a:buNone/>
            </a:pPr>
            <a:r>
              <a:rPr lang="en-US" sz="2400" dirty="0"/>
              <a:t>Their first constructions were: the hat, leather sandals and dresses.</a:t>
            </a:r>
          </a:p>
          <a:p>
            <a:pPr marL="0" indent="0">
              <a:buNone/>
            </a:pPr>
            <a:r>
              <a:rPr lang="en-US" sz="2400" dirty="0"/>
              <a:t>As for the jewelry, the ancient Cypriots made many necklaces and bracelets from shells and animal teeth. </a:t>
            </a:r>
            <a:endParaRPr lang="el-GR" sz="2400" dirty="0"/>
          </a:p>
        </p:txBody>
      </p:sp>
    </p:spTree>
    <p:extLst>
      <p:ext uri="{BB962C8B-B14F-4D97-AF65-F5344CB8AC3E}">
        <p14:creationId xmlns:p14="http://schemas.microsoft.com/office/powerpoint/2010/main" val="15522292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768E-C372-43EC-B180-6E2219D79030}"/>
              </a:ext>
            </a:extLst>
          </p:cNvPr>
          <p:cNvSpPr>
            <a:spLocks noGrp="1"/>
          </p:cNvSpPr>
          <p:nvPr>
            <p:ph type="title"/>
          </p:nvPr>
        </p:nvSpPr>
        <p:spPr/>
        <p:txBody>
          <a:bodyPr/>
          <a:lstStyle/>
          <a:p>
            <a:r>
              <a:rPr lang="en-US" dirty="0" err="1"/>
              <a:t>Choirokoitia</a:t>
            </a:r>
            <a:endParaRPr lang="x-none" dirty="0"/>
          </a:p>
        </p:txBody>
      </p:sp>
      <p:sp>
        <p:nvSpPr>
          <p:cNvPr id="3" name="Content Placeholder 2">
            <a:extLst>
              <a:ext uri="{FF2B5EF4-FFF2-40B4-BE49-F238E27FC236}">
                <a16:creationId xmlns:a16="http://schemas.microsoft.com/office/drawing/2014/main" id="{0EDD658F-99A6-4385-8421-F5FF0F3F4C15}"/>
              </a:ext>
            </a:extLst>
          </p:cNvPr>
          <p:cNvSpPr>
            <a:spLocks noGrp="1"/>
          </p:cNvSpPr>
          <p:nvPr>
            <p:ph idx="1"/>
          </p:nvPr>
        </p:nvSpPr>
        <p:spPr>
          <a:xfrm>
            <a:off x="1295402" y="2778873"/>
            <a:ext cx="9601196" cy="3318936"/>
          </a:xfrm>
        </p:spPr>
        <p:txBody>
          <a:bodyPr>
            <a:normAutofit fontScale="92500" lnSpcReduction="10000"/>
          </a:bodyPr>
          <a:lstStyle/>
          <a:p>
            <a:r>
              <a:rPr lang="en-US" dirty="0"/>
              <a:t>The Neolithic settlement of </a:t>
            </a:r>
            <a:r>
              <a:rPr lang="en-US" dirty="0" err="1"/>
              <a:t>Choirokoitia</a:t>
            </a:r>
            <a:r>
              <a:rPr lang="en-US" dirty="0"/>
              <a:t> has been included in the list of UNESCO World Heritage Sites since 1998 and is located near the homonymous village in the province of Larnaca.</a:t>
            </a:r>
          </a:p>
          <a:p>
            <a:r>
              <a:rPr lang="en-US" dirty="0"/>
              <a:t> It is a settlement of the Neolithic period (7500-5200 BC) and is preserved in a better condition than most settlements of the same period, not only in Cyprus but also in the entire Eastern Mediterranean.</a:t>
            </a:r>
          </a:p>
          <a:p>
            <a:r>
              <a:rPr lang="en-US" dirty="0"/>
              <a:t> The settlement and the phases it underwent represent the history of the Neolithic period in Cyprus and provide valuable information about the spread of the Neolithic civilization in the area. </a:t>
            </a:r>
            <a:endParaRPr lang="x-none" dirty="0"/>
          </a:p>
        </p:txBody>
      </p:sp>
      <p:pic>
        <p:nvPicPr>
          <p:cNvPr id="6" name="Picture 5">
            <a:extLst>
              <a:ext uri="{FF2B5EF4-FFF2-40B4-BE49-F238E27FC236}">
                <a16:creationId xmlns:a16="http://schemas.microsoft.com/office/drawing/2014/main" id="{85F18479-1A73-40E4-AEE3-EEFB6C6CB305}"/>
              </a:ext>
            </a:extLst>
          </p:cNvPr>
          <p:cNvPicPr>
            <a:picLocks noChangeAspect="1"/>
          </p:cNvPicPr>
          <p:nvPr/>
        </p:nvPicPr>
        <p:blipFill>
          <a:blip r:embed="rId2"/>
          <a:stretch>
            <a:fillRect/>
          </a:stretch>
        </p:blipFill>
        <p:spPr>
          <a:xfrm>
            <a:off x="611753" y="595840"/>
            <a:ext cx="2078038" cy="1961092"/>
          </a:xfrm>
          <a:prstGeom prst="rect">
            <a:avLst/>
          </a:prstGeom>
        </p:spPr>
      </p:pic>
    </p:spTree>
    <p:extLst>
      <p:ext uri="{BB962C8B-B14F-4D97-AF65-F5344CB8AC3E}">
        <p14:creationId xmlns:p14="http://schemas.microsoft.com/office/powerpoint/2010/main" val="2954288071"/>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 OF CLOTHING</a:t>
            </a:r>
            <a:endParaRPr lang="el-GR" dirty="0"/>
          </a:p>
        </p:txBody>
      </p:sp>
      <p:sp>
        <p:nvSpPr>
          <p:cNvPr id="3" name="Content Placeholder 2"/>
          <p:cNvSpPr>
            <a:spLocks noGrp="1"/>
          </p:cNvSpPr>
          <p:nvPr>
            <p:ph idx="1"/>
          </p:nvPr>
        </p:nvSpPr>
        <p:spPr/>
        <p:txBody>
          <a:bodyPr/>
          <a:lstStyle/>
          <a:p>
            <a:pPr marL="0" indent="0">
              <a:buNone/>
            </a:pPr>
            <a:r>
              <a:rPr lang="en-US" dirty="0"/>
              <a:t>Sometimes the ancients, because they still believed in idols and magic, </a:t>
            </a:r>
          </a:p>
          <a:p>
            <a:pPr marL="0" indent="0">
              <a:buNone/>
            </a:pPr>
            <a:r>
              <a:rPr lang="en-US" dirty="0"/>
              <a:t>believed that an ornament of theirs could have religious value or magical powers.</a:t>
            </a:r>
          </a:p>
          <a:p>
            <a:pPr marL="0" indent="0">
              <a:buNone/>
            </a:pPr>
            <a:r>
              <a:rPr lang="en-US" dirty="0"/>
              <a:t> In addition, those who wore part of an animal's body believed that they were gaining strength at the same time. </a:t>
            </a:r>
          </a:p>
          <a:p>
            <a:pPr marL="0" indent="0">
              <a:buNone/>
            </a:pPr>
            <a:endParaRPr lang="el-GR" dirty="0"/>
          </a:p>
        </p:txBody>
      </p:sp>
      <p:pic>
        <p:nvPicPr>
          <p:cNvPr id="4" name="Picture 3"/>
          <p:cNvPicPr>
            <a:picLocks noChangeAspect="1"/>
          </p:cNvPicPr>
          <p:nvPr/>
        </p:nvPicPr>
        <p:blipFill>
          <a:blip r:embed="rId2"/>
          <a:stretch>
            <a:fillRect/>
          </a:stretch>
        </p:blipFill>
        <p:spPr>
          <a:xfrm>
            <a:off x="7786126" y="3622089"/>
            <a:ext cx="2412951" cy="2412951"/>
          </a:xfrm>
          <a:prstGeom prst="rect">
            <a:avLst/>
          </a:prstGeom>
        </p:spPr>
      </p:pic>
    </p:spTree>
    <p:extLst>
      <p:ext uri="{BB962C8B-B14F-4D97-AF65-F5344CB8AC3E}">
        <p14:creationId xmlns:p14="http://schemas.microsoft.com/office/powerpoint/2010/main" val="22220391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VIDEOS-links</a:t>
            </a:r>
            <a:endParaRPr lang="el-GR" dirty="0"/>
          </a:p>
        </p:txBody>
      </p:sp>
      <p:sp>
        <p:nvSpPr>
          <p:cNvPr id="3" name="Content Placeholder 2"/>
          <p:cNvSpPr>
            <a:spLocks noGrp="1"/>
          </p:cNvSpPr>
          <p:nvPr>
            <p:ph idx="1"/>
          </p:nvPr>
        </p:nvSpPr>
        <p:spPr/>
        <p:txBody>
          <a:bodyPr/>
          <a:lstStyle/>
          <a:p>
            <a:pPr>
              <a:lnSpc>
                <a:spcPct val="107000"/>
              </a:lnSpc>
              <a:spcAft>
                <a:spcPts val="800"/>
              </a:spcAft>
            </a:pPr>
            <a:r>
              <a:rPr lang="el-G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https://www.youtube.com/watch?v=V03lhYLUr5E&amp;t=408s</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https://www.youtube.com/watch?v=W0R7eisl-S0&amp;t=1700s</a:t>
            </a: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11471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7185" y="475442"/>
            <a:ext cx="3936330" cy="2619449"/>
          </a:xfrm>
          <a:prstGeom prst="rect">
            <a:avLst/>
          </a:prstGeom>
        </p:spPr>
      </p:pic>
      <p:pic>
        <p:nvPicPr>
          <p:cNvPr id="4" name="Picture 3"/>
          <p:cNvPicPr>
            <a:picLocks noChangeAspect="1"/>
          </p:cNvPicPr>
          <p:nvPr/>
        </p:nvPicPr>
        <p:blipFill>
          <a:blip r:embed="rId3"/>
          <a:stretch>
            <a:fillRect/>
          </a:stretch>
        </p:blipFill>
        <p:spPr>
          <a:xfrm>
            <a:off x="6207296" y="475441"/>
            <a:ext cx="4315337" cy="2619449"/>
          </a:xfrm>
          <a:prstGeom prst="rect">
            <a:avLst/>
          </a:prstGeom>
        </p:spPr>
      </p:pic>
      <p:pic>
        <p:nvPicPr>
          <p:cNvPr id="5" name="Picture 4"/>
          <p:cNvPicPr>
            <a:picLocks noChangeAspect="1"/>
          </p:cNvPicPr>
          <p:nvPr/>
        </p:nvPicPr>
        <p:blipFill>
          <a:blip r:embed="rId4"/>
          <a:stretch>
            <a:fillRect/>
          </a:stretch>
        </p:blipFill>
        <p:spPr>
          <a:xfrm>
            <a:off x="3797471" y="3541760"/>
            <a:ext cx="3879973" cy="2746498"/>
          </a:xfrm>
          <a:prstGeom prst="rect">
            <a:avLst/>
          </a:prstGeom>
        </p:spPr>
      </p:pic>
    </p:spTree>
    <p:extLst>
      <p:ext uri="{BB962C8B-B14F-4D97-AF65-F5344CB8AC3E}">
        <p14:creationId xmlns:p14="http://schemas.microsoft.com/office/powerpoint/2010/main" val="22264172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3" y="2307102"/>
            <a:ext cx="5788850" cy="36317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cmpd="sng">
                  <a:solidFill>
                    <a:srgbClr val="EC7016"/>
                  </a:solidFill>
                  <a:prstDash val="solid"/>
                </a:ln>
                <a:gradFill>
                  <a:gsLst>
                    <a:gs pos="0">
                      <a:srgbClr val="EC7016"/>
                    </a:gs>
                    <a:gs pos="4000">
                      <a:srgbClr val="EC7016">
                        <a:lumMod val="60000"/>
                        <a:lumOff val="40000"/>
                      </a:srgbClr>
                    </a:gs>
                    <a:gs pos="87000">
                      <a:srgbClr val="EC7016">
                        <a:lumMod val="20000"/>
                        <a:lumOff val="80000"/>
                      </a:srgbClr>
                    </a:gs>
                  </a:gsLst>
                  <a:lin ang="5400000"/>
                </a:gradFill>
                <a:effectLst/>
                <a:uLnTx/>
                <a:uFillTx/>
                <a:latin typeface="Century Gothic" panose="020B0502020202020204"/>
                <a:ea typeface="+mn-ea"/>
                <a:cs typeface="+mn-cs"/>
              </a:rPr>
              <a:t>THANK YOU </a:t>
            </a:r>
            <a:r>
              <a:rPr kumimoji="0" lang="en-US" sz="11500" b="1" i="0" u="none" strike="noStrike" kern="1200" cap="none" spc="0" normalizeH="0" baseline="0" noProof="0" dirty="0">
                <a:ln w="12700" cmpd="sng">
                  <a:solidFill>
                    <a:srgbClr val="EC7016"/>
                  </a:solidFill>
                  <a:prstDash val="solid"/>
                </a:ln>
                <a:gradFill>
                  <a:gsLst>
                    <a:gs pos="0">
                      <a:srgbClr val="EC7016"/>
                    </a:gs>
                    <a:gs pos="4000">
                      <a:srgbClr val="EC7016">
                        <a:lumMod val="60000"/>
                        <a:lumOff val="40000"/>
                      </a:srgbClr>
                    </a:gs>
                    <a:gs pos="87000">
                      <a:srgbClr val="EC7016">
                        <a:lumMod val="20000"/>
                        <a:lumOff val="80000"/>
                      </a:srgbClr>
                    </a:gs>
                  </a:gsLst>
                  <a:lin ang="5400000"/>
                </a:gradFill>
                <a:effectLst/>
                <a:uLnTx/>
                <a:uFillTx/>
                <a:latin typeface="Century Gothic" panose="020B0502020202020204"/>
                <a:ea typeface="+mn-ea"/>
                <a:cs typeface="+mn-cs"/>
                <a:sym typeface="Wingdings" panose="05000000000000000000" pitchFamily="2" charset="2"/>
              </a:rPr>
              <a:t></a:t>
            </a:r>
            <a:endParaRPr kumimoji="0" lang="en-US" sz="11500" b="1" i="0" u="none" strike="noStrike" kern="1200" cap="none" spc="0" normalizeH="0" baseline="0" noProof="0" dirty="0">
              <a:ln w="12700" cmpd="sng">
                <a:solidFill>
                  <a:srgbClr val="EC7016"/>
                </a:solidFill>
                <a:prstDash val="solid"/>
              </a:ln>
              <a:gradFill>
                <a:gsLst>
                  <a:gs pos="0">
                    <a:srgbClr val="EC7016"/>
                  </a:gs>
                  <a:gs pos="4000">
                    <a:srgbClr val="EC7016">
                      <a:lumMod val="60000"/>
                      <a:lumOff val="40000"/>
                    </a:srgbClr>
                  </a:gs>
                  <a:gs pos="87000">
                    <a:srgbClr val="EC7016">
                      <a:lumMod val="20000"/>
                      <a:lumOff val="80000"/>
                    </a:srgbClr>
                  </a:gs>
                </a:gsLst>
                <a:lin ang="5400000"/>
              </a:gra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1011999"/>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C497-5075-4EE2-A3EB-79CC22B919C5}"/>
              </a:ext>
            </a:extLst>
          </p:cNvPr>
          <p:cNvSpPr txBox="1">
            <a:spLocks noGrp="1"/>
          </p:cNvSpPr>
          <p:nvPr>
            <p:ph type="ctrTitle"/>
          </p:nvPr>
        </p:nvSpPr>
        <p:spPr>
          <a:xfrm>
            <a:off x="1751780" y="390613"/>
            <a:ext cx="4846320" cy="5273335"/>
          </a:xfrm>
        </p:spPr>
        <p:txBody>
          <a:bodyPr/>
          <a:lstStyle/>
          <a:p>
            <a:pPr lvl="0"/>
            <a:r>
              <a:rPr lang="en-US" sz="4300" dirty="0"/>
              <a:t>GREEN SEEDS </a:t>
            </a:r>
            <a:r>
              <a:rPr lang="en-US" sz="4300" dirty="0">
                <a:latin typeface="Wingdings" pitchFamily="2"/>
              </a:rPr>
              <a:t></a:t>
            </a:r>
            <a:r>
              <a:rPr lang="en-US" sz="4300" dirty="0"/>
              <a:t> </a:t>
            </a:r>
            <a:br>
              <a:rPr lang="en-US" sz="4300" dirty="0"/>
            </a:br>
            <a:r>
              <a:rPr lang="en-US" sz="4300" dirty="0"/>
              <a:t>Topic: </a:t>
            </a:r>
            <a:r>
              <a:rPr lang="en-US" sz="4300" dirty="0" err="1"/>
              <a:t>Choirokoitia</a:t>
            </a:r>
            <a:r>
              <a:rPr lang="en-US" sz="4300" dirty="0"/>
              <a:t>- </a:t>
            </a:r>
            <a:br>
              <a:rPr lang="en-US" sz="4300" dirty="0"/>
            </a:br>
            <a:r>
              <a:rPr lang="en-US" sz="4300" dirty="0"/>
              <a:t>Environment and Diet.</a:t>
            </a:r>
            <a:br>
              <a:rPr lang="en-US" sz="4300" dirty="0"/>
            </a:br>
            <a:br>
              <a:rPr lang="en-US" sz="4300" dirty="0"/>
            </a:br>
            <a:r>
              <a:rPr lang="en-US" sz="4300" dirty="0"/>
              <a:t>TEAM 5 </a:t>
            </a:r>
            <a:br>
              <a:rPr lang="en-US" sz="4300" dirty="0"/>
            </a:br>
            <a:r>
              <a:rPr lang="en-US" sz="4300" dirty="0"/>
              <a:t>Andri and </a:t>
            </a:r>
            <a:r>
              <a:rPr lang="en-US" sz="4300" dirty="0" err="1"/>
              <a:t>Foteini</a:t>
            </a:r>
            <a:r>
              <a:rPr lang="en-US" sz="4300" dirty="0"/>
              <a:t> !</a:t>
            </a:r>
            <a:br>
              <a:rPr lang="en-US" sz="4300" dirty="0"/>
            </a:br>
            <a:endParaRPr lang="en-US" sz="4300"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43B3-61EE-4B81-9AAA-3730F7EF8389}"/>
              </a:ext>
            </a:extLst>
          </p:cNvPr>
          <p:cNvSpPr txBox="1">
            <a:spLocks noGrp="1"/>
          </p:cNvSpPr>
          <p:nvPr>
            <p:ph type="title"/>
          </p:nvPr>
        </p:nvSpPr>
        <p:spPr/>
        <p:txBody>
          <a:bodyPr/>
          <a:lstStyle/>
          <a:p>
            <a:pPr lvl="0"/>
            <a:r>
              <a:rPr lang="en-US"/>
              <a:t>CHOIROKOITIA- WHERE THEY LIVED</a:t>
            </a:r>
          </a:p>
        </p:txBody>
      </p:sp>
      <p:sp>
        <p:nvSpPr>
          <p:cNvPr id="3" name="Slide Number Placeholder 3">
            <a:extLst>
              <a:ext uri="{FF2B5EF4-FFF2-40B4-BE49-F238E27FC236}">
                <a16:creationId xmlns:a16="http://schemas.microsoft.com/office/drawing/2014/main" id="{225EF430-B50C-4AC3-B226-A4E2C96A3F4D}"/>
              </a:ext>
            </a:extLst>
          </p:cNvPr>
          <p:cNvSpPr txBox="1"/>
          <p:nvPr/>
        </p:nvSpPr>
        <p:spPr>
          <a:xfrm>
            <a:off x="0" y="6629400"/>
            <a:ext cx="410401"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0401FE7D-7CF6-4126-AE86-7C066391BA4A}" type="slidenum">
              <a:rPr kumimoji="0" lang="en-US" sz="1100" b="0" i="0" u="none" strike="noStrike" kern="1200" cap="none" spc="0" normalizeH="0" baseline="0" noProof="0" smtClean="0">
                <a:ln>
                  <a:noFill/>
                </a:ln>
                <a:solidFill>
                  <a:srgbClr val="4555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35</a:t>
            </a:fld>
            <a:endParaRPr kumimoji="0" lang="en-US" sz="1100" b="0" i="0" u="none" strike="noStrike" kern="1200" cap="none" spc="0" normalizeH="0" baseline="0" noProof="0">
              <a:ln>
                <a:noFill/>
              </a:ln>
              <a:solidFill>
                <a:srgbClr val="455500"/>
              </a:solidFill>
              <a:effectLst/>
              <a:uLnTx/>
              <a:uFillTx/>
              <a:latin typeface="Corbel"/>
              <a:ea typeface="+mn-ea"/>
              <a:cs typeface="+mn-cs"/>
            </a:endParaRPr>
          </a:p>
        </p:txBody>
      </p:sp>
      <p:sp>
        <p:nvSpPr>
          <p:cNvPr id="4" name="Date Placeholder 4">
            <a:extLst>
              <a:ext uri="{FF2B5EF4-FFF2-40B4-BE49-F238E27FC236}">
                <a16:creationId xmlns:a16="http://schemas.microsoft.com/office/drawing/2014/main" id="{4F71DF64-AFB3-4E1B-ADF7-E2B578C394C9}"/>
              </a:ext>
            </a:extLst>
          </p:cNvPr>
          <p:cNvSpPr txBox="1"/>
          <p:nvPr/>
        </p:nvSpPr>
        <p:spPr>
          <a:xfrm>
            <a:off x="453405" y="6629400"/>
            <a:ext cx="1000664"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7A48D93-CDD8-464A-BEC1-6D02DDF3C252}" type="datetime1">
              <a:rPr kumimoji="0" lang="en-US" sz="1100" b="0" i="0" u="none" strike="noStrike" kern="1200" cap="none" spc="0" normalizeH="0" baseline="0" noProof="0" smtClean="0">
                <a:ln>
                  <a:noFill/>
                </a:ln>
                <a:solidFill>
                  <a:srgbClr val="4555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4/22/2021</a:t>
            </a:fld>
            <a:endParaRPr kumimoji="0" lang="en-US" sz="1100" b="0" i="0" u="none" strike="noStrike" kern="1200" cap="none" spc="0" normalizeH="0" baseline="0" noProof="0">
              <a:ln>
                <a:noFill/>
              </a:ln>
              <a:solidFill>
                <a:srgbClr val="455500"/>
              </a:solidFill>
              <a:effectLst/>
              <a:uLnTx/>
              <a:uFillTx/>
              <a:latin typeface="Corbel"/>
              <a:ea typeface="+mn-ea"/>
              <a:cs typeface="+mn-cs"/>
            </a:endParaRPr>
          </a:p>
        </p:txBody>
      </p:sp>
      <p:sp>
        <p:nvSpPr>
          <p:cNvPr id="5" name="Footer Placeholder 5">
            <a:extLst>
              <a:ext uri="{FF2B5EF4-FFF2-40B4-BE49-F238E27FC236}">
                <a16:creationId xmlns:a16="http://schemas.microsoft.com/office/drawing/2014/main" id="{BC1C0270-6BC9-407A-A260-505CEAE9FBB5}"/>
              </a:ext>
            </a:extLst>
          </p:cNvPr>
          <p:cNvSpPr txBox="1"/>
          <p:nvPr/>
        </p:nvSpPr>
        <p:spPr>
          <a:xfrm>
            <a:off x="1637717" y="6629400"/>
            <a:ext cx="9144256" cy="228600"/>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0" i="0" u="none" strike="noStrike" kern="1200" cap="none" spc="0" normalizeH="0" baseline="0" noProof="0">
                <a:ln>
                  <a:noFill/>
                </a:ln>
                <a:solidFill>
                  <a:srgbClr val="455500"/>
                </a:solidFill>
                <a:effectLst/>
                <a:uLnTx/>
                <a:uFillTx/>
                <a:latin typeface="Corbel"/>
                <a:ea typeface="+mn-ea"/>
                <a:cs typeface="+mn-cs"/>
              </a:rPr>
              <a:t>Add a footer</a:t>
            </a:r>
          </a:p>
        </p:txBody>
      </p:sp>
      <p:pic>
        <p:nvPicPr>
          <p:cNvPr id="6" name="Content Placeholder 6" descr="ΧΟΙΡΟΚΟΙΤΙΑ | ΑΕΚ Αρένα - Γεώργιος Καραπατάκης | Γήπεδο Ποδοσφαίρου">
            <a:extLst>
              <a:ext uri="{FF2B5EF4-FFF2-40B4-BE49-F238E27FC236}">
                <a16:creationId xmlns:a16="http://schemas.microsoft.com/office/drawing/2014/main" id="{27A673B9-5C51-46A9-92E1-8E4F42BC4004}"/>
              </a:ext>
            </a:extLst>
          </p:cNvPr>
          <p:cNvPicPr>
            <a:picLocks noGrp="1" noChangeAspect="1"/>
          </p:cNvPicPr>
          <p:nvPr>
            <p:ph idx="1"/>
          </p:nvPr>
        </p:nvPicPr>
        <p:blipFill>
          <a:blip r:embed="rId2"/>
          <a:srcRect/>
          <a:stretch>
            <a:fillRect/>
          </a:stretch>
        </p:blipFill>
        <p:spPr>
          <a:xfrm>
            <a:off x="2631826" y="1565279"/>
            <a:ext cx="6928353" cy="4621213"/>
          </a:xfr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37A5-3B58-4009-8EA6-517D10F04A7A}"/>
              </a:ext>
            </a:extLst>
          </p:cNvPr>
          <p:cNvSpPr txBox="1">
            <a:spLocks noGrp="1"/>
          </p:cNvSpPr>
          <p:nvPr>
            <p:ph type="title"/>
          </p:nvPr>
        </p:nvSpPr>
        <p:spPr/>
        <p:txBody>
          <a:bodyPr/>
          <a:lstStyle/>
          <a:p>
            <a:pPr lvl="0"/>
            <a:r>
              <a:rPr lang="en-US"/>
              <a:t>ENVIRONMENT AND DIET</a:t>
            </a:r>
          </a:p>
        </p:txBody>
      </p:sp>
      <p:sp>
        <p:nvSpPr>
          <p:cNvPr id="3" name="Content Placeholder 2">
            <a:extLst>
              <a:ext uri="{FF2B5EF4-FFF2-40B4-BE49-F238E27FC236}">
                <a16:creationId xmlns:a16="http://schemas.microsoft.com/office/drawing/2014/main" id="{ACE34A9E-5B1D-463B-9196-50882596CF29}"/>
              </a:ext>
            </a:extLst>
          </p:cNvPr>
          <p:cNvSpPr txBox="1">
            <a:spLocks noGrp="1"/>
          </p:cNvSpPr>
          <p:nvPr>
            <p:ph idx="1"/>
          </p:nvPr>
        </p:nvSpPr>
        <p:spPr/>
        <p:txBody>
          <a:bodyPr/>
          <a:lstStyle/>
          <a:p>
            <a:pPr lvl="0"/>
            <a:r>
              <a:rPr lang="en-US"/>
              <a:t>WHAT THEY USED TO EAT:</a:t>
            </a:r>
          </a:p>
          <a:p>
            <a:pPr lvl="0"/>
            <a:r>
              <a:rPr lang="en-US"/>
              <a:t>They cultivated wheat, even to a limited extent they cultivated barley and finally legumes such as lentils.</a:t>
            </a:r>
          </a:p>
          <a:p>
            <a:pPr lvl="0"/>
            <a:r>
              <a:rPr lang="en-US"/>
              <a:t> Their diet included fruits that they picked from wild trees such as pistachios, figs, olives and plums. </a:t>
            </a:r>
          </a:p>
        </p:txBody>
      </p:sp>
      <p:sp>
        <p:nvSpPr>
          <p:cNvPr id="4" name="Slide Number Placeholder 4">
            <a:extLst>
              <a:ext uri="{FF2B5EF4-FFF2-40B4-BE49-F238E27FC236}">
                <a16:creationId xmlns:a16="http://schemas.microsoft.com/office/drawing/2014/main" id="{4C8FBCA4-FAAD-4667-90E3-B1CE7B405255}"/>
              </a:ext>
            </a:extLst>
          </p:cNvPr>
          <p:cNvSpPr txBox="1"/>
          <p:nvPr/>
        </p:nvSpPr>
        <p:spPr>
          <a:xfrm>
            <a:off x="0" y="6629400"/>
            <a:ext cx="410401"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C5F7578-40D4-49A7-AE4A-6E3906278FAE}" type="slidenum">
              <a:rPr kumimoji="0" lang="en-US" sz="1100" b="0" i="0" u="none" strike="noStrike" kern="1200" cap="none" spc="0" normalizeH="0" baseline="0" noProof="0" smtClean="0">
                <a:ln>
                  <a:noFill/>
                </a:ln>
                <a:solidFill>
                  <a:srgbClr val="4555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36</a:t>
            </a:fld>
            <a:endParaRPr kumimoji="0" lang="en-US" sz="1100" b="0" i="0" u="none" strike="noStrike" kern="1200" cap="none" spc="0" normalizeH="0" baseline="0" noProof="0">
              <a:ln>
                <a:noFill/>
              </a:ln>
              <a:solidFill>
                <a:srgbClr val="455500"/>
              </a:solidFill>
              <a:effectLst/>
              <a:uLnTx/>
              <a:uFillTx/>
              <a:latin typeface="Corbel"/>
              <a:ea typeface="+mn-ea"/>
              <a:cs typeface="+mn-cs"/>
            </a:endParaRPr>
          </a:p>
        </p:txBody>
      </p:sp>
      <p:sp>
        <p:nvSpPr>
          <p:cNvPr id="5" name="Date Placeholder 5">
            <a:extLst>
              <a:ext uri="{FF2B5EF4-FFF2-40B4-BE49-F238E27FC236}">
                <a16:creationId xmlns:a16="http://schemas.microsoft.com/office/drawing/2014/main" id="{02C9EDE9-CCA9-4B88-ABBB-B3D81D11D347}"/>
              </a:ext>
            </a:extLst>
          </p:cNvPr>
          <p:cNvSpPr txBox="1"/>
          <p:nvPr/>
        </p:nvSpPr>
        <p:spPr>
          <a:xfrm>
            <a:off x="453405" y="6629400"/>
            <a:ext cx="1000664"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6BB9A87-B9EE-4D65-8A4A-BF57167EE6EB}" type="datetime1">
              <a:rPr kumimoji="0" lang="en-US" sz="1100" b="0" i="0" u="none" strike="noStrike" kern="1200" cap="none" spc="0" normalizeH="0" baseline="0" noProof="0" smtClean="0">
                <a:ln>
                  <a:noFill/>
                </a:ln>
                <a:solidFill>
                  <a:srgbClr val="4555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4/22/2021</a:t>
            </a:fld>
            <a:endParaRPr kumimoji="0" lang="en-US" sz="1100" b="0" i="0" u="none" strike="noStrike" kern="1200" cap="none" spc="0" normalizeH="0" baseline="0" noProof="0">
              <a:ln>
                <a:noFill/>
              </a:ln>
              <a:solidFill>
                <a:srgbClr val="455500"/>
              </a:solidFill>
              <a:effectLst/>
              <a:uLnTx/>
              <a:uFillTx/>
              <a:latin typeface="Corbel"/>
              <a:ea typeface="+mn-ea"/>
              <a:cs typeface="+mn-cs"/>
            </a:endParaRPr>
          </a:p>
        </p:txBody>
      </p:sp>
      <p:sp>
        <p:nvSpPr>
          <p:cNvPr id="6" name="Footer Placeholder 6">
            <a:extLst>
              <a:ext uri="{FF2B5EF4-FFF2-40B4-BE49-F238E27FC236}">
                <a16:creationId xmlns:a16="http://schemas.microsoft.com/office/drawing/2014/main" id="{CDBF330F-CE57-4151-B331-2C7EAB007AF7}"/>
              </a:ext>
            </a:extLst>
          </p:cNvPr>
          <p:cNvSpPr txBox="1"/>
          <p:nvPr/>
        </p:nvSpPr>
        <p:spPr>
          <a:xfrm>
            <a:off x="1637717" y="6629400"/>
            <a:ext cx="9144256" cy="228600"/>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0" i="0" u="none" strike="noStrike" kern="1200" cap="none" spc="0" normalizeH="0" baseline="0" noProof="0">
                <a:ln>
                  <a:noFill/>
                </a:ln>
                <a:solidFill>
                  <a:srgbClr val="455500"/>
                </a:solidFill>
                <a:effectLst/>
                <a:uLnTx/>
                <a:uFillTx/>
                <a:latin typeface="Corbel"/>
                <a:ea typeface="+mn-ea"/>
                <a:cs typeface="+mn-cs"/>
              </a:rPr>
              <a:t>Add a footer</a:t>
            </a:r>
          </a:p>
        </p:txBody>
      </p:sp>
      <p:sp>
        <p:nvSpPr>
          <p:cNvPr id="7" name="Content Placeholder 8">
            <a:extLst>
              <a:ext uri="{FF2B5EF4-FFF2-40B4-BE49-F238E27FC236}">
                <a16:creationId xmlns:a16="http://schemas.microsoft.com/office/drawing/2014/main" id="{5A43F25F-A70C-49A9-AEF5-CD8FBFCB9232}"/>
              </a:ext>
            </a:extLst>
          </p:cNvPr>
          <p:cNvSpPr txBox="1">
            <a:spLocks noGrp="1"/>
          </p:cNvSpPr>
          <p:nvPr>
            <p:ph idx="2"/>
          </p:nvPr>
        </p:nvSpPr>
        <p:spPr/>
        <p:txBody>
          <a:bodyPr/>
          <a:lstStyle/>
          <a:p>
            <a:pPr lvl="0"/>
            <a:r>
              <a:rPr lang="en-US"/>
              <a:t>Their territory</a:t>
            </a:r>
          </a:p>
          <a:p>
            <a:pPr lvl="0"/>
            <a:r>
              <a:rPr lang="en-US"/>
              <a:t>We believe that they lived in a fertile environment, where they had several food options! Since they always took care to build their houses on hills to protect themselves from any enemies.</a:t>
            </a:r>
            <a:endParaRPr lang="en-CY"/>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84AF-A384-4A30-BA94-6D1CCDE4B28E}"/>
              </a:ext>
            </a:extLst>
          </p:cNvPr>
          <p:cNvSpPr txBox="1">
            <a:spLocks noGrp="1"/>
          </p:cNvSpPr>
          <p:nvPr>
            <p:ph type="title"/>
          </p:nvPr>
        </p:nvSpPr>
        <p:spPr/>
        <p:txBody>
          <a:bodyPr/>
          <a:lstStyle/>
          <a:p>
            <a:pPr lvl="0"/>
            <a:r>
              <a:rPr lang="en-US"/>
              <a:t>DIETARY CHOICES</a:t>
            </a:r>
          </a:p>
        </p:txBody>
      </p:sp>
      <p:sp>
        <p:nvSpPr>
          <p:cNvPr id="3" name="Content Placeholder 2">
            <a:extLst>
              <a:ext uri="{FF2B5EF4-FFF2-40B4-BE49-F238E27FC236}">
                <a16:creationId xmlns:a16="http://schemas.microsoft.com/office/drawing/2014/main" id="{7E2A6800-1CE5-4E6C-A795-BA612A488D71}"/>
              </a:ext>
            </a:extLst>
          </p:cNvPr>
          <p:cNvSpPr txBox="1">
            <a:spLocks noGrp="1"/>
          </p:cNvSpPr>
          <p:nvPr>
            <p:ph idx="1"/>
          </p:nvPr>
        </p:nvSpPr>
        <p:spPr/>
        <p:txBody>
          <a:bodyPr/>
          <a:lstStyle/>
          <a:p>
            <a:pPr lvl="0"/>
            <a:r>
              <a:rPr lang="en-US"/>
              <a:t>The products they produced</a:t>
            </a:r>
          </a:p>
          <a:p>
            <a:pPr lvl="0"/>
            <a:r>
              <a:rPr lang="en-US"/>
              <a:t>The plants that usually thrived in Choirokoitia were trees such as olives, figs and plants. Therefore, they fed on olives, figs and some of the plants in their food.</a:t>
            </a:r>
          </a:p>
        </p:txBody>
      </p:sp>
      <p:sp>
        <p:nvSpPr>
          <p:cNvPr id="4" name="Slide Number Placeholder 4">
            <a:extLst>
              <a:ext uri="{FF2B5EF4-FFF2-40B4-BE49-F238E27FC236}">
                <a16:creationId xmlns:a16="http://schemas.microsoft.com/office/drawing/2014/main" id="{E0CB3F7E-1889-4CEE-98CA-6284B7D909CC}"/>
              </a:ext>
            </a:extLst>
          </p:cNvPr>
          <p:cNvSpPr txBox="1"/>
          <p:nvPr/>
        </p:nvSpPr>
        <p:spPr>
          <a:xfrm>
            <a:off x="0" y="6629400"/>
            <a:ext cx="410401"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0F301D23-9F11-4827-B5B4-93F6FE8C2D56}" type="slidenum">
              <a:rPr kumimoji="0" lang="en-US" sz="1100" b="0" i="0" u="none" strike="noStrike" kern="1200" cap="none" spc="0" normalizeH="0" baseline="0" noProof="0" smtClean="0">
                <a:ln>
                  <a:noFill/>
                </a:ln>
                <a:solidFill>
                  <a:srgbClr val="4555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37</a:t>
            </a:fld>
            <a:endParaRPr kumimoji="0" lang="en-US" sz="1100" b="0" i="0" u="none" strike="noStrike" kern="1200" cap="none" spc="0" normalizeH="0" baseline="0" noProof="0">
              <a:ln>
                <a:noFill/>
              </a:ln>
              <a:solidFill>
                <a:srgbClr val="455500"/>
              </a:solidFill>
              <a:effectLst/>
              <a:uLnTx/>
              <a:uFillTx/>
              <a:latin typeface="Corbel"/>
              <a:ea typeface="+mn-ea"/>
              <a:cs typeface="+mn-cs"/>
            </a:endParaRPr>
          </a:p>
        </p:txBody>
      </p:sp>
      <p:sp>
        <p:nvSpPr>
          <p:cNvPr id="5" name="Date Placeholder 5">
            <a:extLst>
              <a:ext uri="{FF2B5EF4-FFF2-40B4-BE49-F238E27FC236}">
                <a16:creationId xmlns:a16="http://schemas.microsoft.com/office/drawing/2014/main" id="{662723D3-2ACA-4DA4-9E79-7AB0FA3E8BC0}"/>
              </a:ext>
            </a:extLst>
          </p:cNvPr>
          <p:cNvSpPr txBox="1"/>
          <p:nvPr/>
        </p:nvSpPr>
        <p:spPr>
          <a:xfrm>
            <a:off x="453405" y="6629400"/>
            <a:ext cx="1000664"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7ABFE7D-5C66-464A-AB80-38569CA2904B}" type="datetime1">
              <a:rPr kumimoji="0" lang="en-US" sz="1100" b="0" i="0" u="none" strike="noStrike" kern="1200" cap="none" spc="0" normalizeH="0" baseline="0" noProof="0" smtClean="0">
                <a:ln>
                  <a:noFill/>
                </a:ln>
                <a:solidFill>
                  <a:srgbClr val="4555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4/22/2021</a:t>
            </a:fld>
            <a:endParaRPr kumimoji="0" lang="en-US" sz="1100" b="0" i="0" u="none" strike="noStrike" kern="1200" cap="none" spc="0" normalizeH="0" baseline="0" noProof="0">
              <a:ln>
                <a:noFill/>
              </a:ln>
              <a:solidFill>
                <a:srgbClr val="455500"/>
              </a:solidFill>
              <a:effectLst/>
              <a:uLnTx/>
              <a:uFillTx/>
              <a:latin typeface="Corbel"/>
              <a:ea typeface="+mn-ea"/>
              <a:cs typeface="+mn-cs"/>
            </a:endParaRPr>
          </a:p>
        </p:txBody>
      </p:sp>
      <p:sp>
        <p:nvSpPr>
          <p:cNvPr id="6" name="Footer Placeholder 6">
            <a:extLst>
              <a:ext uri="{FF2B5EF4-FFF2-40B4-BE49-F238E27FC236}">
                <a16:creationId xmlns:a16="http://schemas.microsoft.com/office/drawing/2014/main" id="{2FD9E890-0C9F-4CD6-910F-5FF1319E10BA}"/>
              </a:ext>
            </a:extLst>
          </p:cNvPr>
          <p:cNvSpPr txBox="1"/>
          <p:nvPr/>
        </p:nvSpPr>
        <p:spPr>
          <a:xfrm>
            <a:off x="1637717" y="6629400"/>
            <a:ext cx="9144256" cy="228600"/>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100" b="0" i="0" u="none" strike="noStrike" kern="1200" cap="none" spc="0" normalizeH="0" baseline="0" noProof="0">
                <a:ln>
                  <a:noFill/>
                </a:ln>
                <a:solidFill>
                  <a:srgbClr val="455500"/>
                </a:solidFill>
                <a:effectLst/>
                <a:uLnTx/>
                <a:uFillTx/>
                <a:latin typeface="Corbel"/>
                <a:ea typeface="+mn-ea"/>
                <a:cs typeface="+mn-cs"/>
              </a:rPr>
              <a:t>Add a footer</a:t>
            </a:r>
          </a:p>
        </p:txBody>
      </p:sp>
      <p:sp>
        <p:nvSpPr>
          <p:cNvPr id="7" name="Content Placeholder 8">
            <a:extLst>
              <a:ext uri="{FF2B5EF4-FFF2-40B4-BE49-F238E27FC236}">
                <a16:creationId xmlns:a16="http://schemas.microsoft.com/office/drawing/2014/main" id="{C6D75004-105F-4120-A482-EA4794F626FD}"/>
              </a:ext>
            </a:extLst>
          </p:cNvPr>
          <p:cNvSpPr txBox="1">
            <a:spLocks noGrp="1"/>
          </p:cNvSpPr>
          <p:nvPr>
            <p:ph idx="2"/>
          </p:nvPr>
        </p:nvSpPr>
        <p:spPr/>
        <p:txBody>
          <a:bodyPr/>
          <a:lstStyle/>
          <a:p>
            <a:pPr lvl="0"/>
            <a:r>
              <a:rPr lang="en-US"/>
              <a:t>Their creative pursuits</a:t>
            </a:r>
          </a:p>
          <a:p>
            <a:pPr lvl="0"/>
            <a:r>
              <a:rPr lang="en-US"/>
              <a:t>• Agriculture (based mainly on the cultivation of cereals)</a:t>
            </a:r>
          </a:p>
          <a:p>
            <a:pPr lvl="0"/>
            <a:r>
              <a:rPr lang="en-US"/>
              <a:t>• Livestock-Hunting (Based on deer, sheep, goats and pigs) </a:t>
            </a:r>
            <a:endParaRPr lang="en-CY"/>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70B2E6-110F-4388-95AA-D8F90FB3710E}"/>
              </a:ext>
            </a:extLst>
          </p:cNvPr>
          <p:cNvSpPr txBox="1"/>
          <p:nvPr/>
        </p:nvSpPr>
        <p:spPr>
          <a:xfrm>
            <a:off x="1102620" y="3593207"/>
            <a:ext cx="9989673" cy="1585679"/>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eaLnBrk="1" fontAlgn="auto" latinLnBrk="0" hangingPunct="1">
              <a:lnSpc>
                <a:spcPct val="70000"/>
              </a:lnSpc>
              <a:spcBef>
                <a:spcPts val="0"/>
              </a:spcBef>
              <a:spcAft>
                <a:spcPts val="600"/>
              </a:spcAft>
              <a:buClrTx/>
              <a:buSzTx/>
              <a:buFontTx/>
              <a:buNone/>
              <a:tabLst/>
              <a:defRPr sz="1800" b="0" i="0" u="none" strike="noStrike" kern="0" cap="none" spc="0" baseline="0">
                <a:solidFill>
                  <a:srgbClr val="000000"/>
                </a:solidFill>
                <a:uFillTx/>
              </a:defRPr>
            </a:pPr>
            <a:r>
              <a:rPr kumimoji="0" lang="en-GB" sz="1700" b="0" i="0" u="sng" strike="noStrike" kern="1200" cap="none" spc="0" normalizeH="0" baseline="0" noProof="0">
                <a:ln>
                  <a:noFill/>
                </a:ln>
                <a:solidFill>
                  <a:srgbClr val="4D3E2F"/>
                </a:solidFill>
                <a:effectLst/>
                <a:uLnTx/>
                <a:uFillTx/>
                <a:latin typeface="Garamond" pitchFamily="18"/>
                <a:ea typeface="Calibri" pitchFamily="34"/>
                <a:cs typeface="+mn-cs"/>
              </a:rPr>
              <a:t>Web sources</a:t>
            </a:r>
            <a:endParaRPr kumimoji="0" lang="en-US" sz="1600" b="0" i="0" u="sng" strike="noStrike" kern="1200" cap="none" spc="0" normalizeH="0" baseline="0" noProof="0">
              <a:ln>
                <a:noFill/>
              </a:ln>
              <a:solidFill>
                <a:srgbClr val="715B45"/>
              </a:solidFill>
              <a:effectLst/>
              <a:uLnTx/>
              <a:uFillTx/>
              <a:latin typeface="Garamond" pitchFamily="18"/>
              <a:ea typeface="+mn-ea"/>
              <a:cs typeface="+mn-cs"/>
            </a:endParaRPr>
          </a:p>
          <a:p>
            <a:pPr marL="0" marR="0" lvl="0" indent="0" algn="ctr" defTabSz="914400" rtl="0" eaLnBrk="1" fontAlgn="auto" latinLnBrk="0" hangingPunct="1">
              <a:lnSpc>
                <a:spcPct val="7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600" b="0" i="0" u="none" strike="noStrike" kern="1200" cap="none" spc="0" normalizeH="0" baseline="0" noProof="0">
              <a:ln>
                <a:noFill/>
              </a:ln>
              <a:solidFill>
                <a:srgbClr val="715B45"/>
              </a:solidFill>
              <a:effectLst/>
              <a:uLnTx/>
              <a:uFillTx/>
              <a:latin typeface="Corbel"/>
              <a:ea typeface="+mn-ea"/>
              <a:cs typeface="+mn-cs"/>
            </a:endParaRPr>
          </a:p>
          <a:p>
            <a:pPr marL="0" marR="0" lvl="0" indent="0" algn="ctr" defTabSz="914400" rtl="0" eaLnBrk="1" fontAlgn="auto" latinLnBrk="0" hangingPunct="1">
              <a:lnSpc>
                <a:spcPct val="70000"/>
              </a:lnSpc>
              <a:spcBef>
                <a:spcPts val="0"/>
              </a:spcBef>
              <a:spcAft>
                <a:spcPts val="600"/>
              </a:spcAft>
              <a:buClrTx/>
              <a:buSzTx/>
              <a:buFontTx/>
              <a:buNone/>
              <a:tabLst/>
              <a:defRPr sz="1800" b="0" i="0" u="none" strike="noStrike" kern="0" cap="none" spc="0" baseline="0">
                <a:solidFill>
                  <a:srgbClr val="000000"/>
                </a:solidFill>
                <a:uFillTx/>
              </a:defRPr>
            </a:pPr>
            <a:r>
              <a:rPr kumimoji="0" lang="en-US" sz="1600" b="0" i="0" u="none" strike="noStrike" kern="1200" cap="none" spc="0" normalizeH="0" baseline="0" noProof="0">
                <a:ln>
                  <a:noFill/>
                </a:ln>
                <a:solidFill>
                  <a:srgbClr val="715B45"/>
                </a:solidFill>
                <a:effectLst/>
                <a:uLnTx/>
                <a:uFillTx/>
                <a:latin typeface="Corbel"/>
                <a:ea typeface="+mn-ea"/>
                <a:cs typeface="+mn-cs"/>
                <a:hlinkClick r:id="rId2"/>
              </a:rPr>
              <a:t>Choirokoitia Neolithic Settlement, Larnaca / Αρχαιολογικός Χώρος Χοιροκοιτίας, Λάρνακα – YouTube</a:t>
            </a:r>
            <a:endParaRPr kumimoji="0" lang="el-GR" sz="1600" b="0" i="0" u="none" strike="noStrike" kern="1200" cap="none" spc="0" normalizeH="0" baseline="0" noProof="0">
              <a:ln>
                <a:noFill/>
              </a:ln>
              <a:solidFill>
                <a:srgbClr val="715B45"/>
              </a:solidFill>
              <a:effectLst/>
              <a:uLnTx/>
              <a:uFillTx/>
              <a:latin typeface="Corbel"/>
              <a:ea typeface="+mn-ea"/>
              <a:cs typeface="+mn-cs"/>
            </a:endParaRPr>
          </a:p>
          <a:p>
            <a:pPr marL="0" marR="0" lvl="0" indent="0" algn="ctr" defTabSz="914400" rtl="0" eaLnBrk="1" fontAlgn="auto" latinLnBrk="0" hangingPunct="1">
              <a:lnSpc>
                <a:spcPct val="70000"/>
              </a:lnSpc>
              <a:spcBef>
                <a:spcPts val="0"/>
              </a:spcBef>
              <a:spcAft>
                <a:spcPts val="600"/>
              </a:spcAft>
              <a:buClrTx/>
              <a:buSzTx/>
              <a:buFontTx/>
              <a:buNone/>
              <a:tabLst/>
              <a:defRPr sz="1800" b="0" i="0" u="none" strike="noStrike" kern="0" cap="none" spc="0" baseline="0">
                <a:solidFill>
                  <a:srgbClr val="000000"/>
                </a:solidFill>
                <a:uFillTx/>
              </a:defRPr>
            </a:pPr>
            <a:endParaRPr kumimoji="0" lang="el-GR" sz="1600" b="0" i="0" u="none" strike="noStrike" kern="1200" cap="none" spc="0" normalizeH="0" baseline="0" noProof="0">
              <a:ln>
                <a:noFill/>
              </a:ln>
              <a:solidFill>
                <a:srgbClr val="715B45"/>
              </a:solidFill>
              <a:effectLst/>
              <a:uLnTx/>
              <a:uFillTx/>
              <a:latin typeface="Corbel"/>
              <a:ea typeface="+mn-ea"/>
              <a:cs typeface="+mn-cs"/>
            </a:endParaRPr>
          </a:p>
          <a:p>
            <a:pPr marL="0" marR="0" lvl="0" indent="0" algn="ctr" defTabSz="914400" rtl="0" eaLnBrk="1" fontAlgn="auto" latinLnBrk="0" hangingPunct="1">
              <a:lnSpc>
                <a:spcPct val="70000"/>
              </a:lnSpc>
              <a:spcBef>
                <a:spcPts val="0"/>
              </a:spcBef>
              <a:spcAft>
                <a:spcPts val="600"/>
              </a:spcAft>
              <a:buClrTx/>
              <a:buSzTx/>
              <a:buFontTx/>
              <a:buNone/>
              <a:tabLst/>
              <a:defRPr sz="1800" b="0" i="0" u="none" strike="noStrike" kern="0" cap="none" spc="0" baseline="0">
                <a:solidFill>
                  <a:srgbClr val="000000"/>
                </a:solidFill>
                <a:uFillTx/>
              </a:defRPr>
            </a:pPr>
            <a:r>
              <a:rPr kumimoji="0" lang="el-GR" sz="1700" b="0" i="0" u="none" strike="noStrike" kern="1200" cap="none" spc="0" normalizeH="0" baseline="0" noProof="0">
                <a:ln>
                  <a:noFill/>
                </a:ln>
                <a:solidFill>
                  <a:srgbClr val="4D3E2F"/>
                </a:solidFill>
                <a:effectLst/>
                <a:uLnTx/>
                <a:uFillTx/>
                <a:latin typeface="Corbel"/>
                <a:ea typeface="+mn-ea"/>
                <a:cs typeface="+mn-cs"/>
                <a:hlinkClick r:id="rId3"/>
              </a:rPr>
              <a:t>(3) Αρχιτεκτονική της Νεολιθικής Χοιροκοιτίας – YouTube</a:t>
            </a:r>
            <a:endParaRPr kumimoji="0" lang="en-US" sz="1600" b="0" i="0" u="none" strike="noStrike" kern="1200" cap="none" spc="0" normalizeH="0" baseline="0" noProof="0">
              <a:ln>
                <a:noFill/>
              </a:ln>
              <a:solidFill>
                <a:srgbClr val="715B45"/>
              </a:solidFill>
              <a:effectLst/>
              <a:uLnTx/>
              <a:uFillTx/>
              <a:latin typeface="Corbel"/>
              <a:ea typeface="+mn-ea"/>
              <a:cs typeface="+mn-cs"/>
            </a:endParaRPr>
          </a:p>
        </p:txBody>
      </p:sp>
      <p:pic>
        <p:nvPicPr>
          <p:cNvPr id="3" name="Picture 2" descr="Αποτέλεσμα εικόνας για χοιροκοιτια κυπρου οικισμοι">
            <a:extLst>
              <a:ext uri="{FF2B5EF4-FFF2-40B4-BE49-F238E27FC236}">
                <a16:creationId xmlns:a16="http://schemas.microsoft.com/office/drawing/2014/main" id="{678D4F3E-23B2-4562-964F-9E6EC7936B9D}"/>
              </a:ext>
            </a:extLst>
          </p:cNvPr>
          <p:cNvPicPr>
            <a:picLocks noChangeAspect="1"/>
          </p:cNvPicPr>
          <p:nvPr/>
        </p:nvPicPr>
        <p:blipFill>
          <a:blip r:embed="rId4"/>
          <a:stretch>
            <a:fillRect/>
          </a:stretch>
        </p:blipFill>
        <p:spPr>
          <a:xfrm>
            <a:off x="1749183" y="1634188"/>
            <a:ext cx="2790629" cy="1727091"/>
          </a:xfrm>
          <a:prstGeom prst="rect">
            <a:avLst/>
          </a:prstGeom>
          <a:noFill/>
          <a:ln cap="flat">
            <a:noFill/>
          </a:ln>
        </p:spPr>
      </p:pic>
      <p:pic>
        <p:nvPicPr>
          <p:cNvPr id="4" name="Picture 2">
            <a:extLst>
              <a:ext uri="{FF2B5EF4-FFF2-40B4-BE49-F238E27FC236}">
                <a16:creationId xmlns:a16="http://schemas.microsoft.com/office/drawing/2014/main" id="{926DC37C-E184-4F74-9461-6BEB28D40A9E}"/>
              </a:ext>
            </a:extLst>
          </p:cNvPr>
          <p:cNvPicPr>
            <a:picLocks noChangeAspect="1"/>
          </p:cNvPicPr>
          <p:nvPr/>
        </p:nvPicPr>
        <p:blipFill>
          <a:blip r:embed="rId5"/>
          <a:stretch>
            <a:fillRect/>
          </a:stretch>
        </p:blipFill>
        <p:spPr>
          <a:xfrm>
            <a:off x="4700683" y="1469852"/>
            <a:ext cx="2790629" cy="1891427"/>
          </a:xfrm>
          <a:prstGeom prst="rect">
            <a:avLst/>
          </a:prstGeom>
          <a:noFill/>
          <a:ln cap="flat">
            <a:noFill/>
          </a:ln>
        </p:spPr>
      </p:pic>
      <p:pic>
        <p:nvPicPr>
          <p:cNvPr id="5" name="Picture 3">
            <a:extLst>
              <a:ext uri="{FF2B5EF4-FFF2-40B4-BE49-F238E27FC236}">
                <a16:creationId xmlns:a16="http://schemas.microsoft.com/office/drawing/2014/main" id="{38BE6485-2670-4A38-BDB3-6D590E18C4BA}"/>
              </a:ext>
            </a:extLst>
          </p:cNvPr>
          <p:cNvPicPr>
            <a:picLocks noChangeAspect="1"/>
          </p:cNvPicPr>
          <p:nvPr/>
        </p:nvPicPr>
        <p:blipFill>
          <a:blip r:embed="rId6"/>
          <a:stretch>
            <a:fillRect/>
          </a:stretch>
        </p:blipFill>
        <p:spPr>
          <a:xfrm>
            <a:off x="7652183" y="1487043"/>
            <a:ext cx="2790629" cy="1857036"/>
          </a:xfrm>
          <a:prstGeom prst="rect">
            <a:avLst/>
          </a:prstGeom>
          <a:noFill/>
          <a:ln cap="flat">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D27D14A-1770-4113-B5A4-82FF7C7671D7}"/>
              </a:ext>
            </a:extLst>
          </p:cNvPr>
          <p:cNvSpPr txBox="1">
            <a:spLocks noGrp="1"/>
          </p:cNvSpPr>
          <p:nvPr>
            <p:ph type="title"/>
          </p:nvPr>
        </p:nvSpPr>
        <p:spPr/>
        <p:txBody>
          <a:bodyPr/>
          <a:lstStyle/>
          <a:p>
            <a:pPr lvl="0"/>
            <a:r>
              <a:rPr lang="en-US"/>
              <a:t>Thank you Green Seeds </a:t>
            </a:r>
            <a:r>
              <a:rPr lang="en-US">
                <a:latin typeface="Wingdings" pitchFamily="2"/>
              </a:rPr>
              <a:t></a:t>
            </a:r>
            <a:r>
              <a:rPr lang="en-US"/>
              <a:t>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B0B-8EAE-4714-A30A-4390CCCB7E39}"/>
              </a:ext>
            </a:extLst>
          </p:cNvPr>
          <p:cNvSpPr>
            <a:spLocks noGrp="1"/>
          </p:cNvSpPr>
          <p:nvPr>
            <p:ph type="title"/>
          </p:nvPr>
        </p:nvSpPr>
        <p:spPr>
          <a:xfrm>
            <a:off x="1295402" y="982132"/>
            <a:ext cx="9601196" cy="1303867"/>
          </a:xfrm>
        </p:spPr>
        <p:txBody>
          <a:bodyPr>
            <a:normAutofit/>
          </a:bodyPr>
          <a:lstStyle/>
          <a:p>
            <a:r>
              <a:rPr lang="en-US" dirty="0"/>
              <a:t>Location</a:t>
            </a:r>
            <a:endParaRPr lang="x-none" dirty="0"/>
          </a:p>
        </p:txBody>
      </p:sp>
      <p:sp>
        <p:nvSpPr>
          <p:cNvPr id="3" name="Content Placeholder 2">
            <a:extLst>
              <a:ext uri="{FF2B5EF4-FFF2-40B4-BE49-F238E27FC236}">
                <a16:creationId xmlns:a16="http://schemas.microsoft.com/office/drawing/2014/main" id="{268CA9AE-375B-432F-9EFD-7B1C2906CF44}"/>
              </a:ext>
            </a:extLst>
          </p:cNvPr>
          <p:cNvSpPr>
            <a:spLocks noGrp="1"/>
          </p:cNvSpPr>
          <p:nvPr>
            <p:ph idx="1"/>
          </p:nvPr>
        </p:nvSpPr>
        <p:spPr>
          <a:xfrm>
            <a:off x="923279" y="2556932"/>
            <a:ext cx="7226422" cy="3515394"/>
          </a:xfrm>
        </p:spPr>
        <p:txBody>
          <a:bodyPr>
            <a:noAutofit/>
          </a:bodyPr>
          <a:lstStyle/>
          <a:p>
            <a:pPr>
              <a:lnSpc>
                <a:spcPct val="90000"/>
              </a:lnSpc>
            </a:pPr>
            <a:r>
              <a:rPr lang="en-US" sz="1600" dirty="0"/>
              <a:t>The settlement is built on a hill located on the west bank of the river Maroni, at a distance of 6 km from the sea. It consists of a long stone building with a length of 185 meters.</a:t>
            </a:r>
          </a:p>
          <a:p>
            <a:pPr>
              <a:lnSpc>
                <a:spcPct val="90000"/>
              </a:lnSpc>
            </a:pPr>
            <a:r>
              <a:rPr lang="en-US" sz="1600" dirty="0"/>
              <a:t>The specific building, which was discovered by </a:t>
            </a:r>
            <a:r>
              <a:rPr lang="en-US" sz="1600" dirty="0" err="1"/>
              <a:t>Porfirios</a:t>
            </a:r>
            <a:r>
              <a:rPr lang="en-US" sz="1600" dirty="0"/>
              <a:t> </a:t>
            </a:r>
            <a:r>
              <a:rPr lang="en-US" sz="1600" dirty="0" err="1"/>
              <a:t>Dikeos</a:t>
            </a:r>
            <a:r>
              <a:rPr lang="el-GR" sz="1600" dirty="0"/>
              <a:t>, </a:t>
            </a:r>
            <a:r>
              <a:rPr lang="en-US" sz="1600" dirty="0"/>
              <a:t>a Cypriot archaeologist, was considered by him “as the main road”.</a:t>
            </a:r>
          </a:p>
          <a:p>
            <a:pPr>
              <a:lnSpc>
                <a:spcPct val="90000"/>
              </a:lnSpc>
            </a:pPr>
            <a:r>
              <a:rPr lang="en-US" sz="1600" dirty="0"/>
              <a:t>At a later stage, it was documented that the specific building was the wall of the settlement.</a:t>
            </a:r>
          </a:p>
          <a:p>
            <a:pPr>
              <a:lnSpc>
                <a:spcPct val="90000"/>
              </a:lnSpc>
            </a:pPr>
            <a:r>
              <a:rPr lang="en-US" sz="1600" dirty="0"/>
              <a:t>Excavation and </a:t>
            </a:r>
            <a:r>
              <a:rPr lang="en-US" sz="1600" dirty="0" err="1"/>
              <a:t>hydrogeomorphological</a:t>
            </a:r>
            <a:r>
              <a:rPr lang="en-US" sz="1600" dirty="0"/>
              <a:t> research in </a:t>
            </a:r>
            <a:r>
              <a:rPr lang="en-US" sz="1600" dirty="0" err="1"/>
              <a:t>Choirokoitia</a:t>
            </a:r>
            <a:r>
              <a:rPr lang="en-US" sz="1600" dirty="0"/>
              <a:t> documents incidents of floods.</a:t>
            </a:r>
          </a:p>
          <a:p>
            <a:pPr>
              <a:lnSpc>
                <a:spcPct val="90000"/>
              </a:lnSpc>
            </a:pPr>
            <a:r>
              <a:rPr lang="en-US" sz="1600" dirty="0"/>
              <a:t>During the early phase of the settlement, trees such as olives and figs thrive. In the later period, the presence of certain trees decreases, while the presence of others increase significantly, such as pine. </a:t>
            </a:r>
            <a:endParaRPr lang="x-none" sz="1600" dirty="0"/>
          </a:p>
        </p:txBody>
      </p:sp>
      <p:pic>
        <p:nvPicPr>
          <p:cNvPr id="4" name="Picture 3">
            <a:extLst>
              <a:ext uri="{FF2B5EF4-FFF2-40B4-BE49-F238E27FC236}">
                <a16:creationId xmlns:a16="http://schemas.microsoft.com/office/drawing/2014/main" id="{7FA7EB52-90F9-4C0F-B6E9-0BD533330186}"/>
              </a:ext>
            </a:extLst>
          </p:cNvPr>
          <p:cNvPicPr>
            <a:picLocks noChangeAspect="1"/>
          </p:cNvPicPr>
          <p:nvPr/>
        </p:nvPicPr>
        <p:blipFill rotWithShape="1">
          <a:blip r:embed="rId3"/>
          <a:srcRect l="8712" r="19348" b="-2"/>
          <a:stretch/>
        </p:blipFill>
        <p:spPr>
          <a:xfrm>
            <a:off x="8085026" y="2701180"/>
            <a:ext cx="2739728" cy="2852640"/>
          </a:xfrm>
          <a:prstGeom prst="rect">
            <a:avLst/>
          </a:prstGeom>
          <a:ln w="57150" cmpd="thickThin">
            <a:solidFill>
              <a:schemeClr val="tx1">
                <a:lumMod val="50000"/>
                <a:lumOff val="50000"/>
              </a:schemeClr>
            </a:solidFill>
            <a:miter lim="800000"/>
          </a:ln>
        </p:spPr>
      </p:pic>
      <p:pic>
        <p:nvPicPr>
          <p:cNvPr id="5" name="Picture 4">
            <a:extLst>
              <a:ext uri="{FF2B5EF4-FFF2-40B4-BE49-F238E27FC236}">
                <a16:creationId xmlns:a16="http://schemas.microsoft.com/office/drawing/2014/main" id="{63A5CB59-A316-4111-9113-D0AD923FF706}"/>
              </a:ext>
            </a:extLst>
          </p:cNvPr>
          <p:cNvPicPr>
            <a:picLocks noChangeAspect="1"/>
          </p:cNvPicPr>
          <p:nvPr/>
        </p:nvPicPr>
        <p:blipFill>
          <a:blip r:embed="rId4"/>
          <a:stretch>
            <a:fillRect/>
          </a:stretch>
        </p:blipFill>
        <p:spPr>
          <a:xfrm>
            <a:off x="654246" y="648936"/>
            <a:ext cx="3193366" cy="1756061"/>
          </a:xfrm>
          <a:prstGeom prst="rect">
            <a:avLst/>
          </a:prstGeom>
        </p:spPr>
      </p:pic>
    </p:spTree>
    <p:extLst>
      <p:ext uri="{BB962C8B-B14F-4D97-AF65-F5344CB8AC3E}">
        <p14:creationId xmlns:p14="http://schemas.microsoft.com/office/powerpoint/2010/main" val="4266522896"/>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575C-16B3-49EE-9218-E793DC7A6C6C}"/>
              </a:ext>
            </a:extLst>
          </p:cNvPr>
          <p:cNvSpPr>
            <a:spLocks noGrp="1"/>
          </p:cNvSpPr>
          <p:nvPr>
            <p:ph type="title"/>
          </p:nvPr>
        </p:nvSpPr>
        <p:spPr>
          <a:xfrm>
            <a:off x="897436" y="787935"/>
            <a:ext cx="8065716" cy="824933"/>
          </a:xfrm>
        </p:spPr>
        <p:txBody>
          <a:bodyPr>
            <a:normAutofit/>
          </a:bodyPr>
          <a:lstStyle/>
          <a:p>
            <a:r>
              <a:rPr lang="en-US" sz="3600" dirty="0"/>
              <a:t>Choice of location- creation of settlements</a:t>
            </a:r>
            <a:endParaRPr lang="x-none" sz="3600" dirty="0"/>
          </a:p>
        </p:txBody>
      </p:sp>
      <p:sp>
        <p:nvSpPr>
          <p:cNvPr id="3" name="Text Placeholder 2">
            <a:extLst>
              <a:ext uri="{FF2B5EF4-FFF2-40B4-BE49-F238E27FC236}">
                <a16:creationId xmlns:a16="http://schemas.microsoft.com/office/drawing/2014/main" id="{AD6EA57E-E36C-411F-9E09-8F5616DD1BE7}"/>
              </a:ext>
            </a:extLst>
          </p:cNvPr>
          <p:cNvSpPr>
            <a:spLocks noGrp="1"/>
          </p:cNvSpPr>
          <p:nvPr>
            <p:ph type="body" idx="1"/>
          </p:nvPr>
        </p:nvSpPr>
        <p:spPr>
          <a:xfrm>
            <a:off x="2583402" y="1678417"/>
            <a:ext cx="5971875" cy="824933"/>
          </a:xfrm>
        </p:spPr>
        <p:txBody>
          <a:bodyPr/>
          <a:lstStyle/>
          <a:p>
            <a:r>
              <a:rPr lang="en-US" sz="3200" dirty="0"/>
              <a:t>All of the above show that:</a:t>
            </a:r>
            <a:endParaRPr lang="x-none" sz="3200" dirty="0"/>
          </a:p>
        </p:txBody>
      </p:sp>
      <p:sp>
        <p:nvSpPr>
          <p:cNvPr id="4" name="Content Placeholder 3">
            <a:extLst>
              <a:ext uri="{FF2B5EF4-FFF2-40B4-BE49-F238E27FC236}">
                <a16:creationId xmlns:a16="http://schemas.microsoft.com/office/drawing/2014/main" id="{F9A3C0FA-70AE-43A3-A472-7D528277CC80}"/>
              </a:ext>
            </a:extLst>
          </p:cNvPr>
          <p:cNvSpPr>
            <a:spLocks noGrp="1"/>
          </p:cNvSpPr>
          <p:nvPr>
            <p:ph sz="half" idx="2"/>
          </p:nvPr>
        </p:nvSpPr>
        <p:spPr>
          <a:xfrm>
            <a:off x="590422" y="3240197"/>
            <a:ext cx="6837512" cy="2632605"/>
          </a:xfrm>
        </p:spPr>
        <p:txBody>
          <a:bodyPr>
            <a:normAutofit/>
          </a:bodyPr>
          <a:lstStyle/>
          <a:p>
            <a:r>
              <a:rPr lang="en-US" dirty="0"/>
              <a:t>The people created their settlements near seas and rivers, to have access to drinking water and to be able to fish.</a:t>
            </a:r>
          </a:p>
          <a:p>
            <a:r>
              <a:rPr lang="en-US" dirty="0"/>
              <a:t>They built their homes on hills to be safe and secure their personal belongings. </a:t>
            </a:r>
            <a:endParaRPr lang="el-GR" dirty="0"/>
          </a:p>
          <a:p>
            <a:endParaRPr lang="x-none" dirty="0"/>
          </a:p>
        </p:txBody>
      </p:sp>
      <p:pic>
        <p:nvPicPr>
          <p:cNvPr id="7" name="Picture 6">
            <a:extLst>
              <a:ext uri="{FF2B5EF4-FFF2-40B4-BE49-F238E27FC236}">
                <a16:creationId xmlns:a16="http://schemas.microsoft.com/office/drawing/2014/main" id="{99C32403-15DB-48A4-862A-CBDE41592257}"/>
              </a:ext>
            </a:extLst>
          </p:cNvPr>
          <p:cNvPicPr>
            <a:picLocks noChangeAspect="1"/>
          </p:cNvPicPr>
          <p:nvPr/>
        </p:nvPicPr>
        <p:blipFill>
          <a:blip r:embed="rId2"/>
          <a:stretch>
            <a:fillRect/>
          </a:stretch>
        </p:blipFill>
        <p:spPr>
          <a:xfrm>
            <a:off x="7578247" y="2503350"/>
            <a:ext cx="4023331" cy="2676233"/>
          </a:xfrm>
          <a:prstGeom prst="rect">
            <a:avLst/>
          </a:prstGeom>
        </p:spPr>
      </p:pic>
      <p:pic>
        <p:nvPicPr>
          <p:cNvPr id="8" name="Picture 7">
            <a:extLst>
              <a:ext uri="{FF2B5EF4-FFF2-40B4-BE49-F238E27FC236}">
                <a16:creationId xmlns:a16="http://schemas.microsoft.com/office/drawing/2014/main" id="{FD10783F-15E7-4F97-B374-FBD86E2BC170}"/>
              </a:ext>
            </a:extLst>
          </p:cNvPr>
          <p:cNvPicPr>
            <a:picLocks noChangeAspect="1"/>
          </p:cNvPicPr>
          <p:nvPr/>
        </p:nvPicPr>
        <p:blipFill>
          <a:blip r:embed="rId3"/>
          <a:stretch>
            <a:fillRect/>
          </a:stretch>
        </p:blipFill>
        <p:spPr>
          <a:xfrm rot="5400000">
            <a:off x="9415590" y="186265"/>
            <a:ext cx="1733550" cy="2638425"/>
          </a:xfrm>
          <a:prstGeom prst="rect">
            <a:avLst/>
          </a:prstGeom>
        </p:spPr>
      </p:pic>
    </p:spTree>
    <p:extLst>
      <p:ext uri="{BB962C8B-B14F-4D97-AF65-F5344CB8AC3E}">
        <p14:creationId xmlns:p14="http://schemas.microsoft.com/office/powerpoint/2010/main" val="2117462863"/>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0616-9843-4742-B196-F940F1212688}"/>
              </a:ext>
            </a:extLst>
          </p:cNvPr>
          <p:cNvSpPr>
            <a:spLocks noGrp="1"/>
          </p:cNvSpPr>
          <p:nvPr>
            <p:ph type="title"/>
          </p:nvPr>
        </p:nvSpPr>
        <p:spPr>
          <a:xfrm>
            <a:off x="1295400" y="982133"/>
            <a:ext cx="9601196" cy="1303867"/>
          </a:xfrm>
        </p:spPr>
        <p:txBody>
          <a:bodyPr/>
          <a:lstStyle/>
          <a:p>
            <a:r>
              <a:rPr lang="en-US" dirty="0"/>
              <a:t>Choice of location</a:t>
            </a:r>
            <a:endParaRPr lang="x-none" dirty="0"/>
          </a:p>
        </p:txBody>
      </p:sp>
      <p:sp>
        <p:nvSpPr>
          <p:cNvPr id="4" name="Content Placeholder 3">
            <a:extLst>
              <a:ext uri="{FF2B5EF4-FFF2-40B4-BE49-F238E27FC236}">
                <a16:creationId xmlns:a16="http://schemas.microsoft.com/office/drawing/2014/main" id="{80CCA375-331F-4F12-93D5-76F7E42CD430}"/>
              </a:ext>
            </a:extLst>
          </p:cNvPr>
          <p:cNvSpPr>
            <a:spLocks noGrp="1"/>
          </p:cNvSpPr>
          <p:nvPr>
            <p:ph sz="half" idx="2"/>
          </p:nvPr>
        </p:nvSpPr>
        <p:spPr>
          <a:xfrm>
            <a:off x="1295400" y="2517732"/>
            <a:ext cx="4718304" cy="3620584"/>
          </a:xfrm>
        </p:spPr>
        <p:txBody>
          <a:bodyPr>
            <a:normAutofit fontScale="92500"/>
          </a:bodyPr>
          <a:lstStyle/>
          <a:p>
            <a:r>
              <a:rPr lang="en-US" dirty="0"/>
              <a:t>Consequently, the small social groups of the Neolithic Cypriots had built their settlements in naturally fortified places, for example on the tops of hills (</a:t>
            </a:r>
            <a:r>
              <a:rPr lang="en-US" dirty="0" err="1"/>
              <a:t>Choirokoitia</a:t>
            </a:r>
            <a:r>
              <a:rPr lang="en-US" dirty="0"/>
              <a:t>), or on rocky shores (Apostolos Andreas - </a:t>
            </a:r>
            <a:r>
              <a:rPr lang="en-US" dirty="0" err="1"/>
              <a:t>Kastros</a:t>
            </a:r>
            <a:r>
              <a:rPr lang="en-US" dirty="0"/>
              <a:t>), or even in areas surrounded by the sea (Petra </a:t>
            </a:r>
            <a:r>
              <a:rPr lang="en-US" dirty="0" err="1"/>
              <a:t>tou</a:t>
            </a:r>
            <a:r>
              <a:rPr lang="en-US" dirty="0"/>
              <a:t> </a:t>
            </a:r>
            <a:r>
              <a:rPr lang="en-US" dirty="0" err="1"/>
              <a:t>Limniti</a:t>
            </a:r>
            <a:r>
              <a:rPr lang="en-US" dirty="0"/>
              <a:t>). Such posts appear to have provided adequate security and protection.</a:t>
            </a:r>
            <a:endParaRPr lang="x-none" dirty="0"/>
          </a:p>
        </p:txBody>
      </p:sp>
      <p:pic>
        <p:nvPicPr>
          <p:cNvPr id="7" name="Content Placeholder 6">
            <a:extLst>
              <a:ext uri="{FF2B5EF4-FFF2-40B4-BE49-F238E27FC236}">
                <a16:creationId xmlns:a16="http://schemas.microsoft.com/office/drawing/2014/main" id="{402FFED5-C41C-470F-A22E-0E3CCAD744E7}"/>
              </a:ext>
            </a:extLst>
          </p:cNvPr>
          <p:cNvPicPr>
            <a:picLocks noGrp="1" noChangeAspect="1"/>
          </p:cNvPicPr>
          <p:nvPr>
            <p:ph sz="quarter" idx="4"/>
          </p:nvPr>
        </p:nvPicPr>
        <p:blipFill>
          <a:blip r:embed="rId2"/>
          <a:stretch>
            <a:fillRect/>
          </a:stretch>
        </p:blipFill>
        <p:spPr>
          <a:xfrm>
            <a:off x="7466345" y="1979112"/>
            <a:ext cx="2703741" cy="4159204"/>
          </a:xfrm>
          <a:prstGeom prst="rect">
            <a:avLst/>
          </a:prstGeom>
          <a:ln>
            <a:solidFill>
              <a:schemeClr val="bg1"/>
            </a:solidFill>
          </a:ln>
        </p:spPr>
      </p:pic>
    </p:spTree>
    <p:extLst>
      <p:ext uri="{BB962C8B-B14F-4D97-AF65-F5344CB8AC3E}">
        <p14:creationId xmlns:p14="http://schemas.microsoft.com/office/powerpoint/2010/main" val="41040576"/>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33" name="Group 70">
            <a:extLst>
              <a:ext uri="{FF2B5EF4-FFF2-40B4-BE49-F238E27FC236}">
                <a16:creationId xmlns:a16="http://schemas.microsoft.com/office/drawing/2014/main" id="{3FEEE78B-6EC9-4EE6-B42A-C56FE0583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2989D3D0-25DB-4F46-A08D-5FA66FBFD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82F2E3AD-002C-47F6-A7F8-7D07CE2BA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9F26D44A-571B-4B37-B312-F1EB96D077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8912A71A-A72B-4A6F-92A9-2B170CE4224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034" name="Straight Connector 76">
            <a:extLst>
              <a:ext uri="{FF2B5EF4-FFF2-40B4-BE49-F238E27FC236}">
                <a16:creationId xmlns:a16="http://schemas.microsoft.com/office/drawing/2014/main" id="{A82A5FDC-0CB0-426A-A974-5B7A646F2E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35" name="Group 78">
            <a:extLst>
              <a:ext uri="{FF2B5EF4-FFF2-40B4-BE49-F238E27FC236}">
                <a16:creationId xmlns:a16="http://schemas.microsoft.com/office/drawing/2014/main" id="{46EE4FB9-7E41-4891-95F4-17C1C7506E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0" name="Picture 79">
              <a:extLst>
                <a:ext uri="{FF2B5EF4-FFF2-40B4-BE49-F238E27FC236}">
                  <a16:creationId xmlns:a16="http://schemas.microsoft.com/office/drawing/2014/main" id="{26ADBD52-015C-4720-81DC-DF7B74FEE9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6" name="Rectangle 80">
              <a:extLst>
                <a:ext uri="{FF2B5EF4-FFF2-40B4-BE49-F238E27FC236}">
                  <a16:creationId xmlns:a16="http://schemas.microsoft.com/office/drawing/2014/main" id="{5C11B5BC-8312-4E22-BD1C-DBBC0FB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2" name="Picture 81">
              <a:extLst>
                <a:ext uri="{FF2B5EF4-FFF2-40B4-BE49-F238E27FC236}">
                  <a16:creationId xmlns:a16="http://schemas.microsoft.com/office/drawing/2014/main" id="{27BA03B2-5DC4-462E-BA8D-2749C7B6CF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3" name="Picture 82">
              <a:extLst>
                <a:ext uri="{FF2B5EF4-FFF2-40B4-BE49-F238E27FC236}">
                  <a16:creationId xmlns:a16="http://schemas.microsoft.com/office/drawing/2014/main" id="{F74C0211-75AA-454E-98D5-B47CB2911A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30B77B8C-4D00-43B1-A5F2-4958A4624F70}"/>
              </a:ext>
            </a:extLst>
          </p:cNvPr>
          <p:cNvSpPr txBox="1"/>
          <p:nvPr/>
        </p:nvSpPr>
        <p:spPr>
          <a:xfrm>
            <a:off x="1102619" y="3593211"/>
            <a:ext cx="9989677" cy="1585676"/>
          </a:xfrm>
          <a:prstGeom prst="rect">
            <a:avLst/>
          </a:prstGeom>
        </p:spPr>
        <p:txBody>
          <a:bodyPr vert="horz" lIns="91440" tIns="45720" rIns="91440" bIns="45720" rtlCol="0" anchor="b">
            <a:normAutofit fontScale="55000" lnSpcReduction="20000"/>
          </a:bodyPr>
          <a:lstStyle/>
          <a:p>
            <a:pPr algn="ctr">
              <a:lnSpc>
                <a:spcPct val="90000"/>
              </a:lnSpc>
              <a:spcBef>
                <a:spcPct val="0"/>
              </a:spcBef>
              <a:spcAft>
                <a:spcPts val="600"/>
              </a:spcAft>
            </a:pPr>
            <a:r>
              <a:rPr lang="en-GB" sz="3600" u="sng" dirty="0">
                <a:latin typeface="Garamond" panose="02020404030301010803" pitchFamily="18" charset="0"/>
                <a:ea typeface="Calibri" panose="020F0502020204030204" pitchFamily="34" charset="0"/>
              </a:rPr>
              <a:t>W</a:t>
            </a:r>
            <a:r>
              <a:rPr lang="en-GB" sz="3600" u="sng" dirty="0">
                <a:effectLst/>
                <a:latin typeface="Garamond" panose="02020404030301010803" pitchFamily="18" charset="0"/>
                <a:ea typeface="Calibri" panose="020F0502020204030204" pitchFamily="34" charset="0"/>
              </a:rPr>
              <a:t>eb sources</a:t>
            </a:r>
            <a:endParaRPr lang="en-US" sz="3400" u="sng" kern="1200" cap="none" dirty="0">
              <a:ln w="3175" cmpd="sng">
                <a:noFill/>
              </a:ln>
              <a:solidFill>
                <a:schemeClr val="tx1">
                  <a:lumMod val="85000"/>
                  <a:lumOff val="15000"/>
                </a:schemeClr>
              </a:solidFill>
              <a:effectLst/>
              <a:latin typeface="Garamond" panose="02020404030301010803" pitchFamily="18" charset="0"/>
              <a:ea typeface="+mj-ea"/>
              <a:cs typeface="+mj-cs"/>
              <a:hlinkClick r:id="rId7"/>
            </a:endParaRPr>
          </a:p>
          <a:p>
            <a:pPr algn="ctr">
              <a:lnSpc>
                <a:spcPct val="90000"/>
              </a:lnSpc>
              <a:spcBef>
                <a:spcPct val="0"/>
              </a:spcBef>
              <a:spcAft>
                <a:spcPts val="600"/>
              </a:spcAft>
            </a:pPr>
            <a:endParaRPr lang="en-US" sz="3400" kern="1200" cap="none" dirty="0">
              <a:ln w="3175" cmpd="sng">
                <a:noFill/>
              </a:ln>
              <a:solidFill>
                <a:schemeClr val="tx1">
                  <a:lumMod val="85000"/>
                  <a:lumOff val="15000"/>
                </a:schemeClr>
              </a:solidFill>
              <a:effectLst/>
              <a:latin typeface="+mj-lt"/>
              <a:ea typeface="+mj-ea"/>
              <a:cs typeface="+mj-cs"/>
              <a:hlinkClick r:id="rId7"/>
            </a:endParaRPr>
          </a:p>
          <a:p>
            <a:pPr algn="ctr">
              <a:lnSpc>
                <a:spcPct val="90000"/>
              </a:lnSpc>
              <a:spcBef>
                <a:spcPct val="0"/>
              </a:spcBef>
              <a:spcAft>
                <a:spcPts val="600"/>
              </a:spcAft>
            </a:pPr>
            <a:r>
              <a:rPr lang="en-US" sz="3400" kern="1200" cap="none" dirty="0" err="1">
                <a:ln w="3175" cmpd="sng">
                  <a:noFill/>
                </a:ln>
                <a:solidFill>
                  <a:schemeClr val="tx1">
                    <a:lumMod val="85000"/>
                    <a:lumOff val="15000"/>
                  </a:schemeClr>
                </a:solidFill>
                <a:effectLst/>
                <a:latin typeface="+mj-lt"/>
                <a:ea typeface="+mj-ea"/>
                <a:cs typeface="+mj-cs"/>
                <a:hlinkClick r:id="rId7"/>
              </a:rPr>
              <a:t>Choirokoitia</a:t>
            </a:r>
            <a:r>
              <a:rPr lang="en-US" sz="3400" kern="1200" cap="none" dirty="0">
                <a:ln w="3175" cmpd="sng">
                  <a:noFill/>
                </a:ln>
                <a:solidFill>
                  <a:schemeClr val="tx1">
                    <a:lumMod val="85000"/>
                    <a:lumOff val="15000"/>
                  </a:schemeClr>
                </a:solidFill>
                <a:effectLst/>
                <a:latin typeface="+mj-lt"/>
                <a:ea typeface="+mj-ea"/>
                <a:cs typeface="+mj-cs"/>
                <a:hlinkClick r:id="rId7"/>
              </a:rPr>
              <a:t> Neolithic Settlement, Larnaca / Αρχαιολογικός Χώρος Χοιροκοιτίας, Λάρνακα – YouTube</a:t>
            </a:r>
            <a:endParaRPr lang="el-GR" sz="3400" kern="1200" cap="none" dirty="0">
              <a:ln w="3175" cmpd="sng">
                <a:noFill/>
              </a:ln>
              <a:solidFill>
                <a:schemeClr val="tx1">
                  <a:lumMod val="85000"/>
                  <a:lumOff val="15000"/>
                </a:schemeClr>
              </a:solidFill>
              <a:effectLst/>
              <a:latin typeface="+mj-lt"/>
              <a:ea typeface="+mj-ea"/>
              <a:cs typeface="+mj-cs"/>
            </a:endParaRPr>
          </a:p>
          <a:p>
            <a:pPr algn="ctr">
              <a:lnSpc>
                <a:spcPct val="90000"/>
              </a:lnSpc>
              <a:spcBef>
                <a:spcPct val="0"/>
              </a:spcBef>
              <a:spcAft>
                <a:spcPts val="600"/>
              </a:spcAft>
            </a:pPr>
            <a:endParaRPr lang="el-GR" sz="3400" kern="1200" cap="none" dirty="0">
              <a:ln w="3175" cmpd="sng">
                <a:noFill/>
              </a:ln>
              <a:solidFill>
                <a:schemeClr val="tx1">
                  <a:lumMod val="85000"/>
                  <a:lumOff val="15000"/>
                </a:schemeClr>
              </a:solidFill>
              <a:effectLst/>
              <a:latin typeface="+mj-lt"/>
              <a:ea typeface="+mj-ea"/>
              <a:cs typeface="+mj-cs"/>
            </a:endParaRPr>
          </a:p>
          <a:p>
            <a:pPr algn="ctr">
              <a:lnSpc>
                <a:spcPct val="90000"/>
              </a:lnSpc>
              <a:spcBef>
                <a:spcPct val="0"/>
              </a:spcBef>
              <a:spcAft>
                <a:spcPts val="600"/>
              </a:spcAft>
            </a:pPr>
            <a:r>
              <a:rPr lang="el-GR" sz="3600" dirty="0">
                <a:hlinkClick r:id="rId8"/>
              </a:rPr>
              <a:t>(3) Αρχιτεκτονική της Νεολιθικής Χοιροκοιτίας – YouTube</a:t>
            </a:r>
            <a:r>
              <a:rPr lang="en-US" sz="3600" dirty="0"/>
              <a:t> Architecture in </a:t>
            </a:r>
            <a:r>
              <a:rPr lang="en-US" sz="3600" dirty="0" err="1"/>
              <a:t>Choirokoitia</a:t>
            </a:r>
            <a:endParaRPr lang="en-US" sz="3400" kern="1200" cap="none" dirty="0">
              <a:ln w="3175" cmpd="sng">
                <a:noFill/>
              </a:ln>
              <a:solidFill>
                <a:schemeClr val="tx1">
                  <a:lumMod val="85000"/>
                  <a:lumOff val="15000"/>
                </a:schemeClr>
              </a:solidFill>
              <a:effectLst/>
              <a:latin typeface="+mj-lt"/>
              <a:ea typeface="+mj-ea"/>
              <a:cs typeface="+mj-cs"/>
            </a:endParaRPr>
          </a:p>
        </p:txBody>
      </p:sp>
      <p:pic>
        <p:nvPicPr>
          <p:cNvPr id="1026" name="Picture 2" descr="Αποτέλεσμα εικόνας για χοιροκοιτια κυπρου οικισμοι">
            <a:extLst>
              <a:ext uri="{FF2B5EF4-FFF2-40B4-BE49-F238E27FC236}">
                <a16:creationId xmlns:a16="http://schemas.microsoft.com/office/drawing/2014/main" id="{46182C47-82A2-4299-8A07-3EE5E494BFD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749186" y="1634191"/>
            <a:ext cx="2790632" cy="17270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BA1787-CD6A-4399-9044-B7B3388F446C}"/>
              </a:ext>
            </a:extLst>
          </p:cNvPr>
          <p:cNvPicPr>
            <a:picLocks noChangeAspect="1"/>
          </p:cNvPicPr>
          <p:nvPr/>
        </p:nvPicPr>
        <p:blipFill>
          <a:blip r:embed="rId10"/>
          <a:stretch>
            <a:fillRect/>
          </a:stretch>
        </p:blipFill>
        <p:spPr>
          <a:xfrm>
            <a:off x="4700686" y="1469853"/>
            <a:ext cx="2790631" cy="1891427"/>
          </a:xfrm>
          <a:prstGeom prst="rect">
            <a:avLst/>
          </a:prstGeom>
        </p:spPr>
      </p:pic>
      <p:pic>
        <p:nvPicPr>
          <p:cNvPr id="4" name="Picture 3">
            <a:extLst>
              <a:ext uri="{FF2B5EF4-FFF2-40B4-BE49-F238E27FC236}">
                <a16:creationId xmlns:a16="http://schemas.microsoft.com/office/drawing/2014/main" id="{681058F1-B189-4AD4-B52A-93E3981AB50F}"/>
              </a:ext>
            </a:extLst>
          </p:cNvPr>
          <p:cNvPicPr>
            <a:picLocks noChangeAspect="1"/>
          </p:cNvPicPr>
          <p:nvPr/>
        </p:nvPicPr>
        <p:blipFill>
          <a:blip r:embed="rId11"/>
          <a:stretch>
            <a:fillRect/>
          </a:stretch>
        </p:blipFill>
        <p:spPr>
          <a:xfrm>
            <a:off x="7652184" y="1487047"/>
            <a:ext cx="2790631" cy="1857038"/>
          </a:xfrm>
          <a:prstGeom prst="rect">
            <a:avLst/>
          </a:prstGeom>
        </p:spPr>
      </p:pic>
      <p:cxnSp>
        <p:nvCxnSpPr>
          <p:cNvPr id="1037" name="Straight Connector 84">
            <a:extLst>
              <a:ext uri="{FF2B5EF4-FFF2-40B4-BE49-F238E27FC236}">
                <a16:creationId xmlns:a16="http://schemas.microsoft.com/office/drawing/2014/main" id="{CF701DD5-8993-46EC-941C-86DD0188E2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81200" y="5262441"/>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213870"/>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6F87-CB27-46A5-8FB4-3F61BECF35C7}"/>
              </a:ext>
            </a:extLst>
          </p:cNvPr>
          <p:cNvSpPr>
            <a:spLocks noGrp="1"/>
          </p:cNvSpPr>
          <p:nvPr>
            <p:ph type="ctrTitle"/>
          </p:nvPr>
        </p:nvSpPr>
        <p:spPr/>
        <p:txBody>
          <a:bodyPr/>
          <a:lstStyle/>
          <a:p>
            <a:r>
              <a:rPr lang="en-US" dirty="0"/>
              <a:t>Thank you</a:t>
            </a:r>
            <a:r>
              <a:rPr lang="el-GR" dirty="0"/>
              <a:t> !</a:t>
            </a:r>
            <a:endParaRPr lang="x-none" dirty="0"/>
          </a:p>
        </p:txBody>
      </p:sp>
      <p:sp>
        <p:nvSpPr>
          <p:cNvPr id="3" name="Subtitle 2">
            <a:extLst>
              <a:ext uri="{FF2B5EF4-FFF2-40B4-BE49-F238E27FC236}">
                <a16:creationId xmlns:a16="http://schemas.microsoft.com/office/drawing/2014/main" id="{DD0ACEE9-8AF8-4A4D-8C10-A03A024C9B46}"/>
              </a:ext>
            </a:extLst>
          </p:cNvPr>
          <p:cNvSpPr>
            <a:spLocks noGrp="1"/>
          </p:cNvSpPr>
          <p:nvPr>
            <p:ph type="subTitle" idx="1"/>
          </p:nvPr>
        </p:nvSpPr>
        <p:spPr/>
        <p:txBody>
          <a:bodyPr/>
          <a:lstStyle/>
          <a:p>
            <a:r>
              <a:rPr lang="en-US" dirty="0">
                <a:sym typeface="Wingdings" panose="05000000000000000000" pitchFamily="2" charset="2"/>
              </a:rPr>
              <a:t></a:t>
            </a:r>
            <a:endParaRPr lang="x-none" dirty="0"/>
          </a:p>
        </p:txBody>
      </p:sp>
    </p:spTree>
    <p:extLst>
      <p:ext uri="{BB962C8B-B14F-4D97-AF65-F5344CB8AC3E}">
        <p14:creationId xmlns:p14="http://schemas.microsoft.com/office/powerpoint/2010/main" val="3313636792"/>
      </p:ext>
    </p:extLst>
  </p:cSld>
  <p:clrMapOvr>
    <a:masterClrMapping/>
  </p:clrMapOvr>
  <mc:AlternateContent xmlns:mc="http://schemas.openxmlformats.org/markup-compatibility/2006" xmlns:p14="http://schemas.microsoft.com/office/powerpoint/2010/main">
    <mc:Choice Requires="p14">
      <p:transition spd="slow" p14:dur="325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F0DC-EA6F-48DA-A79D-3E76171A65EF}"/>
              </a:ext>
            </a:extLst>
          </p:cNvPr>
          <p:cNvSpPr>
            <a:spLocks noGrp="1"/>
          </p:cNvSpPr>
          <p:nvPr>
            <p:ph type="ctrTitle"/>
          </p:nvPr>
        </p:nvSpPr>
        <p:spPr/>
        <p:txBody>
          <a:bodyPr/>
          <a:lstStyle/>
          <a:p>
            <a:r>
              <a:rPr lang="en-US" dirty="0"/>
              <a:t>GREEN SEEDS</a:t>
            </a:r>
            <a:br>
              <a:rPr lang="en-US" dirty="0"/>
            </a:br>
            <a:r>
              <a:rPr lang="en-US" dirty="0"/>
              <a:t>TEAM 2 </a:t>
            </a:r>
            <a:r>
              <a:rPr lang="en-US" dirty="0">
                <a:sym typeface="Wingdings" panose="05000000000000000000" pitchFamily="2" charset="2"/>
              </a:rPr>
              <a:t> </a:t>
            </a:r>
            <a:r>
              <a:rPr lang="en-US" dirty="0"/>
              <a:t> </a:t>
            </a:r>
            <a:endParaRPr lang="en-CY" dirty="0"/>
          </a:p>
        </p:txBody>
      </p:sp>
      <p:sp>
        <p:nvSpPr>
          <p:cNvPr id="3" name="Subtitle 2">
            <a:extLst>
              <a:ext uri="{FF2B5EF4-FFF2-40B4-BE49-F238E27FC236}">
                <a16:creationId xmlns:a16="http://schemas.microsoft.com/office/drawing/2014/main" id="{A7B638B5-D1A3-4305-875E-44D99341D9AD}"/>
              </a:ext>
            </a:extLst>
          </p:cNvPr>
          <p:cNvSpPr>
            <a:spLocks noGrp="1"/>
          </p:cNvSpPr>
          <p:nvPr>
            <p:ph type="subTitle" idx="1"/>
          </p:nvPr>
        </p:nvSpPr>
        <p:spPr/>
        <p:txBody>
          <a:bodyPr>
            <a:normAutofit/>
          </a:bodyPr>
          <a:lstStyle/>
          <a:p>
            <a:r>
              <a:rPr lang="en-US" b="1" dirty="0"/>
              <a:t>Research project</a:t>
            </a:r>
            <a:r>
              <a:rPr lang="en-US" b="1"/>
              <a:t>: </a:t>
            </a:r>
          </a:p>
          <a:p>
            <a:r>
              <a:rPr lang="en-US" b="1"/>
              <a:t>the </a:t>
            </a:r>
            <a:r>
              <a:rPr lang="en-US" b="1" dirty="0"/>
              <a:t>tools in the Neolithic settlements of Cyprus </a:t>
            </a:r>
          </a:p>
          <a:p>
            <a:endParaRPr lang="en-CY" b="1" dirty="0"/>
          </a:p>
        </p:txBody>
      </p:sp>
    </p:spTree>
    <p:extLst>
      <p:ext uri="{BB962C8B-B14F-4D97-AF65-F5344CB8AC3E}">
        <p14:creationId xmlns:p14="http://schemas.microsoft.com/office/powerpoint/2010/main" val="3574793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RetrospectVTI">
  <a:themeElements>
    <a:clrScheme name="AnalogousFromLightSeedRightStep">
      <a:dk1>
        <a:srgbClr val="000000"/>
      </a:dk1>
      <a:lt1>
        <a:srgbClr val="FFFFFF"/>
      </a:lt1>
      <a:dk2>
        <a:srgbClr val="413124"/>
      </a:dk2>
      <a:lt2>
        <a:srgbClr val="E2E8E8"/>
      </a:lt2>
      <a:accent1>
        <a:srgbClr val="C69896"/>
      </a:accent1>
      <a:accent2>
        <a:srgbClr val="BA9A7F"/>
      </a:accent2>
      <a:accent3>
        <a:srgbClr val="A9A480"/>
      </a:accent3>
      <a:accent4>
        <a:srgbClr val="9AAA74"/>
      </a:accent4>
      <a:accent5>
        <a:srgbClr val="8EAC82"/>
      </a:accent5>
      <a:accent6>
        <a:srgbClr val="78B07F"/>
      </a:accent6>
      <a:hlink>
        <a:srgbClr val="578D8F"/>
      </a:hlink>
      <a:folHlink>
        <a:srgbClr val="7F7F7F"/>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Sav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6.xml><?xml version="1.0" encoding="utf-8"?>
<a:theme xmlns:a="http://schemas.openxmlformats.org/drawingml/2006/main" name="Ecology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TotalTime>
  <Words>2056</Words>
  <Application>Microsoft Office PowerPoint</Application>
  <PresentationFormat>Widescreen</PresentationFormat>
  <Paragraphs>153</Paragraphs>
  <Slides>39</Slides>
  <Notes>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39</vt:i4>
      </vt:variant>
    </vt:vector>
  </HeadingPairs>
  <TitlesOfParts>
    <vt:vector size="55" baseType="lpstr">
      <vt:lpstr>Arial</vt:lpstr>
      <vt:lpstr>Arial Nova</vt:lpstr>
      <vt:lpstr>Arial Nova Light</vt:lpstr>
      <vt:lpstr>Calibri</vt:lpstr>
      <vt:lpstr>Century Gothic</vt:lpstr>
      <vt:lpstr>Comic Sans MS</vt:lpstr>
      <vt:lpstr>Corbel</vt:lpstr>
      <vt:lpstr>Garamond</vt:lpstr>
      <vt:lpstr>Wingdings</vt:lpstr>
      <vt:lpstr>Wingdings 3</vt:lpstr>
      <vt:lpstr>Organic</vt:lpstr>
      <vt:lpstr>Ion</vt:lpstr>
      <vt:lpstr>RetrospectVTI</vt:lpstr>
      <vt:lpstr>1_Organic</vt:lpstr>
      <vt:lpstr>Savon</vt:lpstr>
      <vt:lpstr>Ecology 16x9</vt:lpstr>
      <vt:lpstr>Neolithic settlements in Cyprus TEAM 1 </vt:lpstr>
      <vt:lpstr>Neolithic settlements of Cyprus</vt:lpstr>
      <vt:lpstr>Choirokoitia</vt:lpstr>
      <vt:lpstr>Location</vt:lpstr>
      <vt:lpstr>Choice of location- creation of settlements</vt:lpstr>
      <vt:lpstr>Choice of location</vt:lpstr>
      <vt:lpstr>PowerPoint Presentation</vt:lpstr>
      <vt:lpstr>Thank you !</vt:lpstr>
      <vt:lpstr>GREEN SEEDS TEAM 2   </vt:lpstr>
      <vt:lpstr>TOOLS</vt:lpstr>
      <vt:lpstr>The material they used for the tools</vt:lpstr>
      <vt:lpstr>Where did they find the materials?</vt:lpstr>
      <vt:lpstr>Links</vt:lpstr>
      <vt:lpstr>PowerPoint Presentation</vt:lpstr>
      <vt:lpstr>The students who worked on the project:  Angelos Vintra,  Angelos Erodotou,  Christodoulos Poliviou!  Thank you </vt:lpstr>
      <vt:lpstr> TEAM 3 CHOIROKOITIA </vt:lpstr>
      <vt:lpstr>Choirokitia - Environment</vt:lpstr>
      <vt:lpstr>Choirokoitia - tools</vt:lpstr>
      <vt:lpstr>Choirokoitia - tools</vt:lpstr>
      <vt:lpstr>CHOIROKOITIA - Art</vt:lpstr>
      <vt:lpstr>PowerPoint Presentation</vt:lpstr>
      <vt:lpstr>PowerPoint Presentation</vt:lpstr>
      <vt:lpstr>GREEN SEEDS NEOLITHIC ERA</vt:lpstr>
      <vt:lpstr>CHOIROKOITIA</vt:lpstr>
      <vt:lpstr>Clothing     Spindle</vt:lpstr>
      <vt:lpstr>Homes in Choirokoitia,  The dead</vt:lpstr>
      <vt:lpstr>PowerPoint Presentation</vt:lpstr>
      <vt:lpstr>Green seeds:Neolithic era environment and clothing TEAM 4B</vt:lpstr>
      <vt:lpstr>What did they wear and how did they make it?</vt:lpstr>
      <vt:lpstr>MEANING OF CLOTHING</vt:lpstr>
      <vt:lpstr>VIDEOS-links</vt:lpstr>
      <vt:lpstr>PowerPoint Presentation</vt:lpstr>
      <vt:lpstr>PowerPoint Presentation</vt:lpstr>
      <vt:lpstr>GREEN SEEDS   Topic: Choirokoitia-  Environment and Diet.  TEAM 5  Andri and Foteini ! </vt:lpstr>
      <vt:lpstr>CHOIROKOITIA- WHERE THEY LIVED</vt:lpstr>
      <vt:lpstr>ENVIRONMENT AND DIET</vt:lpstr>
      <vt:lpstr>DIETARY CHOICES</vt:lpstr>
      <vt:lpstr>PowerPoint Presentation</vt:lpstr>
      <vt:lpstr>Thank you Green Seeds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Νεολιθικοί οικισμοί στην Κύπρο</dc:title>
  <dc:creator>ΔΗΜΗΤΡΙΟΣ ΙΑ</dc:creator>
  <cp:lastModifiedBy>Golfo Kateva</cp:lastModifiedBy>
  <cp:revision>13</cp:revision>
  <dcterms:created xsi:type="dcterms:W3CDTF">2021-02-05T09:30:24Z</dcterms:created>
  <dcterms:modified xsi:type="dcterms:W3CDTF">2021-04-22T08:52:13Z</dcterms:modified>
</cp:coreProperties>
</file>